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30"/>
  </p:notesMasterIdLst>
  <p:sldIdLst>
    <p:sldId id="302" r:id="rId2"/>
    <p:sldId id="286" r:id="rId3"/>
    <p:sldId id="340" r:id="rId4"/>
    <p:sldId id="314" r:id="rId5"/>
    <p:sldId id="337" r:id="rId6"/>
    <p:sldId id="315" r:id="rId7"/>
    <p:sldId id="338" r:id="rId8"/>
    <p:sldId id="344" r:id="rId9"/>
    <p:sldId id="336" r:id="rId10"/>
    <p:sldId id="308" r:id="rId11"/>
    <p:sldId id="339" r:id="rId12"/>
    <p:sldId id="317" r:id="rId13"/>
    <p:sldId id="331" r:id="rId14"/>
    <p:sldId id="345" r:id="rId15"/>
    <p:sldId id="316" r:id="rId16"/>
    <p:sldId id="341" r:id="rId17"/>
    <p:sldId id="327" r:id="rId18"/>
    <p:sldId id="342" r:id="rId19"/>
    <p:sldId id="326" r:id="rId20"/>
    <p:sldId id="328" r:id="rId21"/>
    <p:sldId id="329" r:id="rId22"/>
    <p:sldId id="346" r:id="rId23"/>
    <p:sldId id="333" r:id="rId24"/>
    <p:sldId id="347" r:id="rId25"/>
    <p:sldId id="301" r:id="rId26"/>
    <p:sldId id="300" r:id="rId27"/>
    <p:sldId id="343" r:id="rId28"/>
    <p:sldId id="334" r:id="rId29"/>
  </p:sldIdLst>
  <p:sldSz cx="9144000" cy="6858000" type="screen4x3"/>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E200"/>
    <a:srgbClr val="CB0000"/>
    <a:srgbClr val="C5D554"/>
    <a:srgbClr val="EAFC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553" autoAdjust="0"/>
  </p:normalViewPr>
  <p:slideViewPr>
    <p:cSldViewPr snapToGrid="0" snapToObjects="1">
      <p:cViewPr varScale="1">
        <p:scale>
          <a:sx n="93" d="100"/>
          <a:sy n="93" d="100"/>
        </p:scale>
        <p:origin x="846"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10" d="100"/>
        <a:sy n="2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FE49F0A0-792D-A647-B9AD-2B6611B09E1D}" type="datetimeFigureOut">
              <a:rPr lang="en-US" smtClean="0"/>
              <a:t>4/1/2016</a:t>
            </a:fld>
            <a:endParaRPr lang="en-US"/>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6" tIns="46273" rIns="92546" bIns="462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C0B65F35-2F67-C843-A63B-2CDE8C736CB4}" type="slidenum">
              <a:rPr lang="en-US" smtClean="0"/>
              <a:t>‹#›</a:t>
            </a:fld>
            <a:endParaRPr lang="en-US"/>
          </a:p>
        </p:txBody>
      </p:sp>
    </p:spTree>
    <p:extLst>
      <p:ext uri="{BB962C8B-B14F-4D97-AF65-F5344CB8AC3E}">
        <p14:creationId xmlns:p14="http://schemas.microsoft.com/office/powerpoint/2010/main" val="39653830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3515E5-D2E4-E249-AFC0-4B2DD0E448DD}"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1EC1-9056-7E41-8F66-1EACD10F9E5C}" type="slidenum">
              <a:rPr lang="en-US" smtClean="0"/>
              <a:t>‹#›</a:t>
            </a:fld>
            <a:endParaRPr lang="en-US"/>
          </a:p>
        </p:txBody>
      </p:sp>
    </p:spTree>
    <p:extLst>
      <p:ext uri="{BB962C8B-B14F-4D97-AF65-F5344CB8AC3E}">
        <p14:creationId xmlns:p14="http://schemas.microsoft.com/office/powerpoint/2010/main" val="3264837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3FAF8-A2CF-5542-BFB7-F701173BCAFD}"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270605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3FAF8-A2CF-5542-BFB7-F701173BCAFD}"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801189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F3FAF8-A2CF-5542-BFB7-F701173BCAFD}"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2785418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F3FAF8-A2CF-5542-BFB7-F701173BCAFD}"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169241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F3FAF8-A2CF-5542-BFB7-F701173BCAFD}"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2264881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F3FAF8-A2CF-5542-BFB7-F701173BCAFD}" type="datetimeFigureOut">
              <a:rPr lang="en-US" smtClean="0"/>
              <a:t>4/1/2016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3683001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F3FAF8-A2CF-5542-BFB7-F701173BCAFD}" type="datetimeFigureOut">
              <a:rPr lang="en-US" smtClean="0"/>
              <a:t>4/1/2016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4010320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3FAF8-A2CF-5542-BFB7-F701173BCAFD}" type="datetimeFigureOut">
              <a:rPr lang="en-US" smtClean="0"/>
              <a:t>4/1/2016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2614763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3FAF8-A2CF-5542-BFB7-F701173BCAFD}"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2267209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3FAF8-A2CF-5542-BFB7-F701173BCAFD}"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E7AF5-5975-5644-86E6-EA681628677D}" type="slidenum">
              <a:rPr lang="en-US" smtClean="0"/>
              <a:t>‹#›</a:t>
            </a:fld>
            <a:endParaRPr lang="en-US"/>
          </a:p>
        </p:txBody>
      </p:sp>
    </p:spTree>
    <p:extLst>
      <p:ext uri="{BB962C8B-B14F-4D97-AF65-F5344CB8AC3E}">
        <p14:creationId xmlns:p14="http://schemas.microsoft.com/office/powerpoint/2010/main" val="1207763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creen Shot 2012-11-14 at 12.21.17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0871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3FAF8-A2CF-5542-BFB7-F701173BCAFD}" type="datetimeFigureOut">
              <a:rPr lang="en-US" smtClean="0"/>
              <a:t>4/1/2016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E7AF5-5975-5644-86E6-EA681628677D}" type="slidenum">
              <a:rPr lang="en-US" smtClean="0"/>
              <a:t>‹#›</a:t>
            </a:fld>
            <a:endParaRPr lang="en-US"/>
          </a:p>
        </p:txBody>
      </p:sp>
    </p:spTree>
    <p:extLst>
      <p:ext uri="{BB962C8B-B14F-4D97-AF65-F5344CB8AC3E}">
        <p14:creationId xmlns:p14="http://schemas.microsoft.com/office/powerpoint/2010/main" val="32971348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gi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gi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gi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hyperlink" Target="http://security.tennessee.edu/pci-dss-compliance-information/"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hyperlink" Target="http://security.tennessee.edu/pci-dss-compliance-information/" TargetMode="External"/><Relationship Id="rId4" Type="http://schemas.openxmlformats.org/officeDocument/2006/relationships/hyperlink" Target="mailto:sandy@tennessee.edu"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hyperlink" Target="https://utk.co1.qualtrics.com/SE/?SID=SV_eOKUKt2rSP96B7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ecurity.tennessee.edu/pci-dss-compliance-information/" TargetMode="External"/><Relationship Id="rId4" Type="http://schemas.openxmlformats.org/officeDocument/2006/relationships/hyperlink" Target="http://policy.tennesse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52626"/>
            <a:ext cx="7772400" cy="3495817"/>
          </a:xfrm>
        </p:spPr>
        <p:txBody>
          <a:bodyPr>
            <a:normAutofit/>
          </a:bodyPr>
          <a:lstStyle/>
          <a:p>
            <a:pPr>
              <a:spcBef>
                <a:spcPts val="0"/>
              </a:spcBef>
            </a:pPr>
            <a:r>
              <a:rPr lang="en-US" sz="3600" dirty="0" smtClean="0"/>
              <a:t>PCI DSS Security Awareness Training</a:t>
            </a:r>
            <a:br>
              <a:rPr lang="en-US" sz="3600" dirty="0" smtClean="0"/>
            </a:br>
            <a:r>
              <a:rPr lang="en-US" sz="2800" dirty="0" smtClean="0"/>
              <a:t>for </a:t>
            </a:r>
            <a:r>
              <a:rPr lang="en-US" sz="3600" dirty="0" smtClean="0"/>
              <a:t>Credit </a:t>
            </a:r>
            <a:r>
              <a:rPr lang="en-US" sz="3600" dirty="0"/>
              <a:t>Card </a:t>
            </a:r>
            <a:r>
              <a:rPr lang="en-US" sz="3600" dirty="0" smtClean="0"/>
              <a:t>Merchants </a:t>
            </a:r>
            <a:r>
              <a:rPr lang="en-US" sz="2800" dirty="0" smtClean="0"/>
              <a:t>at</a:t>
            </a:r>
            <a:br>
              <a:rPr lang="en-US" sz="2800" dirty="0" smtClean="0"/>
            </a:br>
            <a:r>
              <a:rPr lang="en-US" sz="2800" dirty="0" smtClean="0"/>
              <a:t/>
            </a:r>
            <a:br>
              <a:rPr lang="en-US" sz="2800" dirty="0" smtClean="0"/>
            </a:br>
            <a:r>
              <a:rPr lang="en-US" sz="3600" dirty="0" smtClean="0"/>
              <a:t>The University </a:t>
            </a:r>
            <a:r>
              <a:rPr lang="en-US" sz="3600" dirty="0"/>
              <a:t>of Tennessee </a:t>
            </a:r>
            <a:r>
              <a:rPr lang="en-US" sz="3600" dirty="0" smtClean="0"/>
              <a:t/>
            </a:r>
            <a:br>
              <a:rPr lang="en-US" sz="3600" dirty="0" smtClean="0"/>
            </a:br>
            <a:r>
              <a:rPr lang="en-US" sz="2800" dirty="0" smtClean="0"/>
              <a:t>and </a:t>
            </a:r>
            <a:r>
              <a:rPr lang="en-US" sz="3600" dirty="0" smtClean="0"/>
              <a:t/>
            </a:r>
            <a:br>
              <a:rPr lang="en-US" sz="3600" dirty="0" smtClean="0"/>
            </a:br>
            <a:r>
              <a:rPr lang="en-US" sz="3600" dirty="0" smtClean="0"/>
              <a:t>The University of Tennessee Foundation</a:t>
            </a:r>
            <a:endParaRPr lang="en-US" sz="3600" dirty="0"/>
          </a:p>
        </p:txBody>
      </p:sp>
      <p:sp>
        <p:nvSpPr>
          <p:cNvPr id="5" name="Subtitle 4"/>
          <p:cNvSpPr>
            <a:spLocks noGrp="1"/>
          </p:cNvSpPr>
          <p:nvPr>
            <p:ph type="subTitle" idx="1"/>
          </p:nvPr>
        </p:nvSpPr>
        <p:spPr>
          <a:xfrm>
            <a:off x="1371600" y="4501663"/>
            <a:ext cx="6400800" cy="1849900"/>
          </a:xfrm>
        </p:spPr>
        <p:txBody>
          <a:bodyPr>
            <a:noAutofit/>
          </a:bodyPr>
          <a:lstStyle/>
          <a:p>
            <a:r>
              <a:rPr lang="en-US" sz="2800" dirty="0" smtClean="0"/>
              <a:t>Presented by </a:t>
            </a:r>
          </a:p>
          <a:p>
            <a:r>
              <a:rPr lang="en-US" sz="2800" dirty="0" smtClean="0"/>
              <a:t>UT System Administration</a:t>
            </a:r>
            <a:br>
              <a:rPr lang="en-US" sz="2800" dirty="0" smtClean="0"/>
            </a:br>
            <a:r>
              <a:rPr lang="en-US" sz="2800" dirty="0" smtClean="0"/>
              <a:t>Information Security Office</a:t>
            </a:r>
            <a:endParaRPr lang="en-US" sz="28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7570124"/>
      </p:ext>
    </p:extLst>
  </p:cSld>
  <p:clrMapOvr>
    <a:masterClrMapping/>
  </p:clrMapOvr>
  <mc:AlternateContent xmlns:mc="http://schemas.openxmlformats.org/markup-compatibility/2006" xmlns:p14="http://schemas.microsoft.com/office/powerpoint/2010/main">
    <mc:Choice Requires="p14">
      <p:transition p14:dur="10" advTm="21071"/>
    </mc:Choice>
    <mc:Fallback xmlns="">
      <p:transition advTm="2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dirty="0" smtClean="0"/>
              <a:t>FI0311: Roles </a:t>
            </a:r>
            <a:r>
              <a:rPr lang="en-US" dirty="0"/>
              <a:t>&amp; </a:t>
            </a:r>
            <a:r>
              <a:rPr lang="en-US" dirty="0" smtClean="0"/>
              <a:t>Responsibilities</a:t>
            </a:r>
            <a:endParaRPr lang="en-US" dirty="0"/>
          </a:p>
        </p:txBody>
      </p:sp>
      <p:sp>
        <p:nvSpPr>
          <p:cNvPr id="3" name="Content Placeholder 2"/>
          <p:cNvSpPr>
            <a:spLocks noGrp="1"/>
          </p:cNvSpPr>
          <p:nvPr>
            <p:ph idx="1"/>
          </p:nvPr>
        </p:nvSpPr>
        <p:spPr>
          <a:xfrm>
            <a:off x="457200" y="1480947"/>
            <a:ext cx="8229599" cy="4772142"/>
          </a:xfrm>
        </p:spPr>
        <p:txBody>
          <a:bodyPr anchor="t">
            <a:normAutofit fontScale="25000" lnSpcReduction="20000"/>
          </a:bodyPr>
          <a:lstStyle/>
          <a:p>
            <a:pPr marL="0" indent="0" algn="ctr">
              <a:buNone/>
            </a:pPr>
            <a:r>
              <a:rPr lang="en-US" sz="10000" b="1" u="sng" dirty="0" smtClean="0"/>
              <a:t>Merchants (Departments/Units)</a:t>
            </a:r>
          </a:p>
          <a:p>
            <a:pPr marL="0" indent="0" algn="ctr">
              <a:buNone/>
            </a:pPr>
            <a:endParaRPr lang="en-US" sz="8000" b="1" dirty="0" smtClean="0"/>
          </a:p>
          <a:p>
            <a:r>
              <a:rPr lang="en-US" sz="10000" dirty="0" smtClean="0"/>
              <a:t>Complete annual SAQ and maintain compliance at all times</a:t>
            </a:r>
          </a:p>
          <a:p>
            <a:pPr lvl="1"/>
            <a:r>
              <a:rPr lang="en-US" sz="8000" dirty="0" smtClean="0"/>
              <a:t>Notify Treasurer’s Office and campus CBO of any proposed change in approved processing</a:t>
            </a:r>
          </a:p>
          <a:p>
            <a:pPr lvl="1"/>
            <a:endParaRPr lang="en-US" sz="8000" dirty="0"/>
          </a:p>
          <a:p>
            <a:pPr marL="342900" lvl="1" indent="-342900">
              <a:buFont typeface="Arial"/>
              <a:buChar char="•"/>
            </a:pPr>
            <a:r>
              <a:rPr lang="en-US" sz="10000" dirty="0" smtClean="0"/>
              <a:t>Maintain internal documented policies and procedures</a:t>
            </a:r>
          </a:p>
          <a:p>
            <a:pPr marL="342900" lvl="1" indent="-342900">
              <a:buFont typeface="Arial"/>
              <a:buChar char="•"/>
            </a:pPr>
            <a:endParaRPr lang="en-US" sz="8000" dirty="0"/>
          </a:p>
          <a:p>
            <a:pPr marL="342900" lvl="1" indent="-342900">
              <a:buFont typeface="Arial"/>
              <a:buChar char="•"/>
            </a:pPr>
            <a:r>
              <a:rPr lang="en-US" sz="10000" dirty="0" smtClean="0"/>
              <a:t>Maintain PCI inventory list</a:t>
            </a:r>
          </a:p>
          <a:p>
            <a:pPr marL="342900" lvl="1" indent="-342900">
              <a:buFont typeface="Arial"/>
              <a:buChar char="•"/>
            </a:pPr>
            <a:endParaRPr lang="en-US" sz="8000" dirty="0"/>
          </a:p>
          <a:p>
            <a:r>
              <a:rPr lang="en-US" sz="10000" dirty="0" smtClean="0"/>
              <a:t>Complete annual PCI security training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9834931"/>
      </p:ext>
    </p:extLst>
  </p:cSld>
  <p:clrMapOvr>
    <a:masterClrMapping/>
  </p:clrMapOvr>
  <mc:AlternateContent xmlns:mc="http://schemas.openxmlformats.org/markup-compatibility/2006" xmlns:p14="http://schemas.microsoft.com/office/powerpoint/2010/main">
    <mc:Choice Requires="p14">
      <p:transition p14:dur="10" advTm="27600"/>
    </mc:Choice>
    <mc:Fallback xmlns="">
      <p:transition advTm="2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t>FI0311: Roles &amp; Responsibilities</a:t>
            </a:r>
          </a:p>
        </p:txBody>
      </p:sp>
      <p:sp>
        <p:nvSpPr>
          <p:cNvPr id="3" name="Content Placeholder 2"/>
          <p:cNvSpPr>
            <a:spLocks noGrp="1"/>
          </p:cNvSpPr>
          <p:nvPr>
            <p:ph idx="1"/>
          </p:nvPr>
        </p:nvSpPr>
        <p:spPr>
          <a:xfrm>
            <a:off x="457201" y="1322363"/>
            <a:ext cx="8229599" cy="5176911"/>
          </a:xfrm>
        </p:spPr>
        <p:txBody>
          <a:bodyPr anchor="t">
            <a:normAutofit fontScale="25000" lnSpcReduction="20000"/>
          </a:bodyPr>
          <a:lstStyle/>
          <a:p>
            <a:pPr marL="0" indent="0" algn="ctr">
              <a:buNone/>
            </a:pPr>
            <a:r>
              <a:rPr lang="en-US" sz="10000" b="1" u="sng" dirty="0" smtClean="0"/>
              <a:t>Merchants (Departments/Units</a:t>
            </a:r>
            <a:r>
              <a:rPr lang="en-US" sz="12000" b="1" u="sng" dirty="0" smtClean="0"/>
              <a:t>)</a:t>
            </a:r>
          </a:p>
          <a:p>
            <a:pPr marL="0" indent="0" algn="ctr">
              <a:buNone/>
            </a:pPr>
            <a:endParaRPr lang="en-US" sz="8000" b="1" dirty="0" smtClean="0"/>
          </a:p>
          <a:p>
            <a:r>
              <a:rPr lang="en-US" sz="10000" dirty="0" smtClean="0"/>
              <a:t>Protect cardholder data and ensure appropriate security controls</a:t>
            </a:r>
          </a:p>
          <a:p>
            <a:pPr lvl="1"/>
            <a:r>
              <a:rPr lang="en-US" sz="8000" dirty="0" smtClean="0"/>
              <a:t>Technical controls on computers that process PCI data</a:t>
            </a:r>
          </a:p>
          <a:p>
            <a:pPr lvl="1"/>
            <a:r>
              <a:rPr lang="en-US" sz="8000" dirty="0" smtClean="0"/>
              <a:t>Terminal (POS) software is always up-to-date</a:t>
            </a:r>
          </a:p>
          <a:p>
            <a:pPr lvl="1"/>
            <a:r>
              <a:rPr lang="en-US" sz="8000" dirty="0" smtClean="0"/>
              <a:t>Computers are in the segmented cardholder data environment (SAQs A-EP, B-IP, C, C-VT, D)</a:t>
            </a:r>
          </a:p>
          <a:p>
            <a:pPr lvl="1"/>
            <a:r>
              <a:rPr lang="en-US" sz="8000" dirty="0" smtClean="0"/>
              <a:t>Computers/servers serve only one function…PCI</a:t>
            </a:r>
          </a:p>
          <a:p>
            <a:pPr lvl="1"/>
            <a:r>
              <a:rPr lang="en-US" sz="8000" dirty="0" smtClean="0"/>
              <a:t>Notify campus CIO when there are changes to system resources</a:t>
            </a:r>
          </a:p>
          <a:p>
            <a:endParaRPr lang="en-US" sz="8000" dirty="0" smtClean="0"/>
          </a:p>
          <a:p>
            <a:r>
              <a:rPr lang="en-US" sz="10000" dirty="0" smtClean="0"/>
              <a:t>Financially responsible for all costs associated with compliance, including fines, fees, and remediation expenses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0697553"/>
      </p:ext>
    </p:extLst>
  </p:cSld>
  <p:clrMapOvr>
    <a:masterClrMapping/>
  </p:clrMapOvr>
  <mc:AlternateContent xmlns:mc="http://schemas.openxmlformats.org/markup-compatibility/2006" xmlns:p14="http://schemas.microsoft.com/office/powerpoint/2010/main">
    <mc:Choice Requires="p14">
      <p:transition p14:dur="10" advTm="37689"/>
    </mc:Choice>
    <mc:Fallback xmlns="">
      <p:transition advTm="3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274638"/>
            <a:ext cx="8616461" cy="1143000"/>
          </a:xfrm>
        </p:spPr>
        <p:txBody>
          <a:bodyPr>
            <a:normAutofit/>
          </a:bodyPr>
          <a:lstStyle/>
          <a:p>
            <a:r>
              <a:rPr lang="en-US" dirty="0" smtClean="0"/>
              <a:t>Primary Causes of PCI Data Breaches</a:t>
            </a:r>
            <a:endParaRPr lang="en-US" dirty="0"/>
          </a:p>
        </p:txBody>
      </p:sp>
      <p:sp>
        <p:nvSpPr>
          <p:cNvPr id="3" name="Content Placeholder 2"/>
          <p:cNvSpPr>
            <a:spLocks noGrp="1"/>
          </p:cNvSpPr>
          <p:nvPr>
            <p:ph idx="1"/>
          </p:nvPr>
        </p:nvSpPr>
        <p:spPr>
          <a:xfrm>
            <a:off x="457200" y="1534076"/>
            <a:ext cx="8229600" cy="4592087"/>
          </a:xfrm>
        </p:spPr>
        <p:txBody>
          <a:bodyPr anchor="t">
            <a:normAutofit/>
          </a:bodyPr>
          <a:lstStyle/>
          <a:p>
            <a:r>
              <a:rPr lang="en-US" sz="2400" b="1" dirty="0">
                <a:solidFill>
                  <a:srgbClr val="FF0000"/>
                </a:solidFill>
              </a:rPr>
              <a:t>Being non-compliant with the PCI DSS requirements</a:t>
            </a:r>
          </a:p>
          <a:p>
            <a:r>
              <a:rPr lang="en-US" sz="2400" dirty="0" smtClean="0"/>
              <a:t>Attacks </a:t>
            </a:r>
            <a:r>
              <a:rPr lang="en-US" sz="2400" dirty="0"/>
              <a:t>on users</a:t>
            </a:r>
          </a:p>
          <a:p>
            <a:pPr lvl="1">
              <a:buFont typeface="Calibri" panose="020F0502020204030204" pitchFamily="34" charset="0"/>
              <a:buChar char="‒"/>
            </a:pPr>
            <a:r>
              <a:rPr lang="en-US" sz="2000" dirty="0"/>
              <a:t>Malware</a:t>
            </a:r>
          </a:p>
          <a:p>
            <a:pPr lvl="1">
              <a:buFont typeface="Calibri" panose="020F0502020204030204" pitchFamily="34" charset="0"/>
              <a:buChar char="‒"/>
            </a:pPr>
            <a:r>
              <a:rPr lang="en-US" sz="2000" dirty="0"/>
              <a:t>Man-in-the-middle attacks</a:t>
            </a:r>
          </a:p>
          <a:p>
            <a:r>
              <a:rPr lang="en-US" sz="2400" dirty="0" smtClean="0"/>
              <a:t>Default </a:t>
            </a:r>
            <a:r>
              <a:rPr lang="en-US" sz="2400" dirty="0"/>
              <a:t>or guessable passwords </a:t>
            </a:r>
          </a:p>
          <a:p>
            <a:r>
              <a:rPr lang="en-US" sz="2400" dirty="0" smtClean="0"/>
              <a:t>PCI </a:t>
            </a:r>
            <a:r>
              <a:rPr lang="en-US" sz="2400" dirty="0"/>
              <a:t>devices used for non-PCI tasks</a:t>
            </a:r>
          </a:p>
          <a:p>
            <a:r>
              <a:rPr lang="en-US" sz="2400" dirty="0"/>
              <a:t>PCI devices using Wi-Fi networks</a:t>
            </a:r>
          </a:p>
          <a:p>
            <a:r>
              <a:rPr lang="en-US" sz="2400" dirty="0"/>
              <a:t>Physical tampering of unmanned or unattended POS devices</a:t>
            </a:r>
          </a:p>
          <a:p>
            <a:r>
              <a:rPr lang="en-US" sz="2400" dirty="0" smtClean="0"/>
              <a:t>Remote access</a:t>
            </a:r>
          </a:p>
          <a:p>
            <a:r>
              <a:rPr lang="en-US" sz="2400" dirty="0" smtClean="0"/>
              <a:t>Unpatched systems</a:t>
            </a:r>
          </a:p>
          <a:p>
            <a:pPr marL="0" indent="0">
              <a:buNone/>
            </a:pPr>
            <a:endParaRPr lang="en-US" sz="2400" dirty="0" smtClean="0"/>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2786983"/>
      </p:ext>
    </p:extLst>
  </p:cSld>
  <p:clrMapOvr>
    <a:masterClrMapping/>
  </p:clrMapOvr>
  <mc:AlternateContent xmlns:mc="http://schemas.openxmlformats.org/markup-compatibility/2006" xmlns:p14="http://schemas.microsoft.com/office/powerpoint/2010/main">
    <mc:Choice Requires="p14">
      <p:transition p14:dur="10" advTm="120572"/>
    </mc:Choice>
    <mc:Fallback xmlns="">
      <p:transition advTm="12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a Suspected Data Breach</a:t>
            </a:r>
            <a:endParaRPr lang="en-US" dirty="0"/>
          </a:p>
        </p:txBody>
      </p:sp>
      <p:sp>
        <p:nvSpPr>
          <p:cNvPr id="3" name="Content Placeholder 2"/>
          <p:cNvSpPr>
            <a:spLocks noGrp="1"/>
          </p:cNvSpPr>
          <p:nvPr>
            <p:ph idx="1"/>
          </p:nvPr>
        </p:nvSpPr>
        <p:spPr/>
        <p:txBody>
          <a:bodyPr anchor="t">
            <a:normAutofit fontScale="55000" lnSpcReduction="20000"/>
          </a:bodyPr>
          <a:lstStyle/>
          <a:p>
            <a:r>
              <a:rPr lang="en-US" sz="4500" dirty="0"/>
              <a:t>Anti-virus programs </a:t>
            </a:r>
            <a:r>
              <a:rPr lang="en-US" sz="4500" dirty="0" smtClean="0"/>
              <a:t>malfunctions </a:t>
            </a:r>
            <a:r>
              <a:rPr lang="en-US" sz="4500" dirty="0"/>
              <a:t>or </a:t>
            </a:r>
            <a:r>
              <a:rPr lang="en-US" sz="4500" dirty="0" smtClean="0"/>
              <a:t>becomes </a:t>
            </a:r>
            <a:r>
              <a:rPr lang="en-US" sz="4500" dirty="0"/>
              <a:t>disabled for no apparent reason</a:t>
            </a:r>
          </a:p>
          <a:p>
            <a:endParaRPr lang="en-US" sz="3600" dirty="0" smtClean="0"/>
          </a:p>
          <a:p>
            <a:r>
              <a:rPr lang="en-US" sz="4500" dirty="0"/>
              <a:t>Excessive failed login attempts</a:t>
            </a:r>
          </a:p>
          <a:p>
            <a:endParaRPr lang="en-US" sz="3600" dirty="0" smtClean="0"/>
          </a:p>
          <a:p>
            <a:r>
              <a:rPr lang="en-US" sz="4500" dirty="0" smtClean="0"/>
              <a:t>Unexpected </a:t>
            </a:r>
            <a:r>
              <a:rPr lang="en-US" sz="4500" dirty="0"/>
              <a:t>system reboots or shutdowns </a:t>
            </a:r>
            <a:endParaRPr lang="en-US" sz="4500" dirty="0" smtClean="0"/>
          </a:p>
          <a:p>
            <a:endParaRPr lang="en-US" sz="3600" dirty="0" smtClean="0"/>
          </a:p>
          <a:p>
            <a:r>
              <a:rPr lang="en-US" sz="4500" dirty="0"/>
              <a:t>Unexplained user accounts</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4641718"/>
      </p:ext>
    </p:extLst>
  </p:cSld>
  <p:clrMapOvr>
    <a:masterClrMapping/>
  </p:clrMapOvr>
  <mc:AlternateContent xmlns:mc="http://schemas.openxmlformats.org/markup-compatibility/2006" xmlns:p14="http://schemas.microsoft.com/office/powerpoint/2010/main">
    <mc:Choice Requires="p14">
      <p:transition p14:dur="10" advTm="31536"/>
    </mc:Choice>
    <mc:Fallback xmlns="">
      <p:transition advTm="3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a Suspected Data Breach</a:t>
            </a:r>
            <a:endParaRPr lang="en-US" dirty="0"/>
          </a:p>
        </p:txBody>
      </p:sp>
      <p:sp>
        <p:nvSpPr>
          <p:cNvPr id="3" name="Content Placeholder 2"/>
          <p:cNvSpPr>
            <a:spLocks noGrp="1"/>
          </p:cNvSpPr>
          <p:nvPr>
            <p:ph idx="1"/>
          </p:nvPr>
        </p:nvSpPr>
        <p:spPr/>
        <p:txBody>
          <a:bodyPr anchor="t">
            <a:normAutofit fontScale="55000" lnSpcReduction="20000"/>
          </a:bodyPr>
          <a:lstStyle/>
          <a:p>
            <a:r>
              <a:rPr lang="en-US" sz="4500" dirty="0" smtClean="0"/>
              <a:t>Suspicious </a:t>
            </a:r>
            <a:r>
              <a:rPr lang="en-US" sz="4500" dirty="0"/>
              <a:t>after-hours activity on PCI devices</a:t>
            </a:r>
          </a:p>
          <a:p>
            <a:endParaRPr lang="en-US" sz="3600" dirty="0" smtClean="0"/>
          </a:p>
          <a:p>
            <a:r>
              <a:rPr lang="en-US" sz="4500" dirty="0" smtClean="0"/>
              <a:t>Unexplained </a:t>
            </a:r>
            <a:r>
              <a:rPr lang="en-US" sz="4500" dirty="0"/>
              <a:t>modification or deletion of data, such as event logs</a:t>
            </a:r>
          </a:p>
          <a:p>
            <a:endParaRPr lang="en-US" sz="3600" dirty="0" smtClean="0"/>
          </a:p>
          <a:p>
            <a:r>
              <a:rPr lang="en-US" sz="4500" dirty="0" smtClean="0"/>
              <a:t>Unknown files, software, and/or devices installed on PCI systems, including archived, compressed, or encrypted files in system directories</a:t>
            </a:r>
          </a:p>
          <a:p>
            <a:endParaRPr lang="en-US" sz="3600" dirty="0" smtClean="0"/>
          </a:p>
          <a:p>
            <a:r>
              <a:rPr lang="en-US" sz="4500" dirty="0" smtClean="0"/>
              <a:t>Unknown </a:t>
            </a:r>
            <a:r>
              <a:rPr lang="en-US" sz="4500" dirty="0"/>
              <a:t>or unexpected network </a:t>
            </a:r>
            <a:r>
              <a:rPr lang="en-US" sz="4500" dirty="0" smtClean="0"/>
              <a:t>traffic</a:t>
            </a:r>
            <a:endParaRPr lang="en-US" sz="4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9783385"/>
      </p:ext>
    </p:extLst>
  </p:cSld>
  <p:clrMapOvr>
    <a:masterClrMapping/>
  </p:clrMapOvr>
  <mc:AlternateContent xmlns:mc="http://schemas.openxmlformats.org/markup-compatibility/2006" xmlns:p14="http://schemas.microsoft.com/office/powerpoint/2010/main">
    <mc:Choice Requires="p14">
      <p:transition p14:dur="10" advTm="38025"/>
    </mc:Choice>
    <mc:Fallback xmlns="">
      <p:transition advTm="3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PCI Incident Response</a:t>
            </a:r>
            <a:endParaRPr lang="en-US" dirty="0"/>
          </a:p>
        </p:txBody>
      </p:sp>
      <p:sp>
        <p:nvSpPr>
          <p:cNvPr id="3" name="Content Placeholder 2"/>
          <p:cNvSpPr>
            <a:spLocks noGrp="1"/>
          </p:cNvSpPr>
          <p:nvPr>
            <p:ph idx="1"/>
          </p:nvPr>
        </p:nvSpPr>
        <p:spPr>
          <a:xfrm>
            <a:off x="457200" y="1481178"/>
            <a:ext cx="8229600" cy="4954824"/>
          </a:xfrm>
        </p:spPr>
        <p:txBody>
          <a:bodyPr anchor="ctr">
            <a:normAutofit fontScale="70000" lnSpcReduction="20000"/>
          </a:bodyPr>
          <a:lstStyle/>
          <a:p>
            <a:r>
              <a:rPr lang="en-US" sz="3600" b="1" dirty="0"/>
              <a:t>Do NOT turn device(s) off, but unplug only the network cable.</a:t>
            </a:r>
          </a:p>
          <a:p>
            <a:endParaRPr lang="en-US" sz="2900" b="1" dirty="0"/>
          </a:p>
          <a:p>
            <a:r>
              <a:rPr lang="en-US" sz="3600" b="1" dirty="0"/>
              <a:t>Do NOT make any changes to device(s)!</a:t>
            </a:r>
          </a:p>
          <a:p>
            <a:endParaRPr lang="en-US" sz="2900" dirty="0" smtClean="0"/>
          </a:p>
          <a:p>
            <a:r>
              <a:rPr lang="en-US" sz="3600" b="1" dirty="0" smtClean="0">
                <a:solidFill>
                  <a:srgbClr val="FF0000"/>
                </a:solidFill>
              </a:rPr>
              <a:t>Immediately </a:t>
            </a:r>
            <a:r>
              <a:rPr lang="en-US" sz="3600" b="1" dirty="0">
                <a:solidFill>
                  <a:srgbClr val="FF0000"/>
                </a:solidFill>
              </a:rPr>
              <a:t>r</a:t>
            </a:r>
            <a:r>
              <a:rPr lang="en-US" sz="3600" b="1" dirty="0" smtClean="0">
                <a:solidFill>
                  <a:srgbClr val="FF0000"/>
                </a:solidFill>
              </a:rPr>
              <a:t>eport any suspected security incident to UTSA ISO and your campus/institute CIO.</a:t>
            </a:r>
          </a:p>
          <a:p>
            <a:pPr lvl="1" algn="just">
              <a:buFont typeface="Arial" panose="020B0604020202020204" pitchFamily="34" charset="0"/>
              <a:buChar char="‒"/>
            </a:pPr>
            <a:r>
              <a:rPr lang="en-US" dirty="0" smtClean="0"/>
              <a:t>May be computer</a:t>
            </a:r>
            <a:r>
              <a:rPr lang="en-US" dirty="0"/>
              <a:t>, network, or </a:t>
            </a:r>
            <a:r>
              <a:rPr lang="en-US" dirty="0" smtClean="0"/>
              <a:t>paper-based activity</a:t>
            </a:r>
          </a:p>
          <a:p>
            <a:pPr lvl="1" algn="just">
              <a:buFont typeface="Arial" panose="020B0604020202020204" pitchFamily="34" charset="0"/>
              <a:buChar char="‒"/>
            </a:pPr>
            <a:r>
              <a:rPr lang="en-US" dirty="0" smtClean="0"/>
              <a:t>May result in</a:t>
            </a:r>
          </a:p>
          <a:p>
            <a:pPr lvl="2" algn="just">
              <a:buSzPct val="75000"/>
              <a:buFont typeface="Wingdings" panose="05000000000000000000" pitchFamily="2" charset="2"/>
              <a:buChar char="§"/>
            </a:pPr>
            <a:r>
              <a:rPr lang="en-US" sz="2600" dirty="0"/>
              <a:t>Loss of confidentiality</a:t>
            </a:r>
          </a:p>
          <a:p>
            <a:pPr lvl="2" algn="just">
              <a:buSzPct val="75000"/>
              <a:buFont typeface="Wingdings" panose="05000000000000000000" pitchFamily="2" charset="2"/>
              <a:buChar char="§"/>
            </a:pPr>
            <a:r>
              <a:rPr lang="en-US" sz="2600" dirty="0" smtClean="0"/>
              <a:t>Compromise of integrity</a:t>
            </a:r>
          </a:p>
          <a:p>
            <a:pPr lvl="2" algn="just">
              <a:buSzPct val="75000"/>
              <a:buFont typeface="Wingdings" panose="05000000000000000000" pitchFamily="2" charset="2"/>
              <a:buChar char="§"/>
            </a:pPr>
            <a:r>
              <a:rPr lang="en-US" sz="2600" dirty="0"/>
              <a:t>Loss of availability </a:t>
            </a:r>
          </a:p>
          <a:p>
            <a:pPr lvl="1" algn="just">
              <a:buFont typeface="Arial" panose="020B0604020202020204" pitchFamily="34" charset="0"/>
              <a:buChar char="‒"/>
            </a:pPr>
            <a:endParaRPr lang="en-US" dirty="0" smtClean="0"/>
          </a:p>
          <a:p>
            <a:r>
              <a:rPr lang="en-US" sz="3600" dirty="0" smtClean="0"/>
              <a:t>Label approved PCI devices to help identify what </a:t>
            </a:r>
            <a:r>
              <a:rPr lang="en-US" sz="3600" u="sng" dirty="0" smtClean="0"/>
              <a:t>not</a:t>
            </a:r>
            <a:r>
              <a:rPr lang="en-US" sz="3600" dirty="0" smtClean="0"/>
              <a:t> to touch in the event of a suspected security incident.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8013474"/>
      </p:ext>
    </p:extLst>
  </p:cSld>
  <p:clrMapOvr>
    <a:masterClrMapping/>
  </p:clrMapOvr>
  <mc:AlternateContent xmlns:mc="http://schemas.openxmlformats.org/markup-compatibility/2006" xmlns:p14="http://schemas.microsoft.com/office/powerpoint/2010/main">
    <mc:Choice Requires="p14">
      <p:transition p14:dur="10" advTm="82218"/>
    </mc:Choice>
    <mc:Fallback xmlns="">
      <p:transition advTm="82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 Terminal Fraud </a:t>
            </a:r>
            <a:endParaRPr lang="en-US" dirty="0"/>
          </a:p>
        </p:txBody>
      </p:sp>
      <p:sp>
        <p:nvSpPr>
          <p:cNvPr id="3" name="Content Placeholder 2"/>
          <p:cNvSpPr>
            <a:spLocks noGrp="1"/>
          </p:cNvSpPr>
          <p:nvPr>
            <p:ph idx="1"/>
          </p:nvPr>
        </p:nvSpPr>
        <p:spPr>
          <a:xfrm>
            <a:off x="457200" y="1283679"/>
            <a:ext cx="8229600" cy="5187461"/>
          </a:xfrm>
        </p:spPr>
        <p:txBody>
          <a:bodyPr>
            <a:normAutofit fontScale="85000" lnSpcReduction="20000"/>
          </a:bodyPr>
          <a:lstStyle/>
          <a:p>
            <a:r>
              <a:rPr lang="en-US" sz="2900" dirty="0" smtClean="0"/>
              <a:t>Skimming</a:t>
            </a:r>
          </a:p>
          <a:p>
            <a:pPr lvl="1">
              <a:buFont typeface="Calibri" panose="020F0502020204030204" pitchFamily="34" charset="0"/>
              <a:buChar char="–"/>
            </a:pPr>
            <a:r>
              <a:rPr lang="en-US" sz="2400" dirty="0" smtClean="0"/>
              <a:t>Stealing payment data from the customer’s credit card</a:t>
            </a:r>
          </a:p>
          <a:p>
            <a:pPr lvl="1">
              <a:buFont typeface="Calibri" panose="020F0502020204030204" pitchFamily="34" charset="0"/>
              <a:buChar char="–"/>
            </a:pPr>
            <a:r>
              <a:rPr lang="en-US" sz="2400" dirty="0" smtClean="0"/>
              <a:t>Stealing payment data from the payment infrastructure</a:t>
            </a:r>
          </a:p>
          <a:p>
            <a:pPr lvl="1">
              <a:buFont typeface="Calibri" panose="020F0502020204030204" pitchFamily="34" charset="0"/>
              <a:buChar char="–"/>
            </a:pPr>
            <a:r>
              <a:rPr lang="en-US" sz="2400" dirty="0" smtClean="0"/>
              <a:t>Cloning and PIN harvesting </a:t>
            </a:r>
          </a:p>
          <a:p>
            <a:pPr lvl="1">
              <a:buFont typeface="Calibri" panose="020F0502020204030204" pitchFamily="34" charset="0"/>
              <a:buChar char="–"/>
            </a:pPr>
            <a:endParaRPr lang="en-US" sz="2400" dirty="0" smtClean="0"/>
          </a:p>
          <a:p>
            <a:r>
              <a:rPr lang="en-US" sz="2900" dirty="0" smtClean="0"/>
              <a:t>POS malware and man-in-the-middle attacks</a:t>
            </a:r>
          </a:p>
          <a:p>
            <a:pPr lvl="1">
              <a:buFont typeface="Calibri" panose="020F0502020204030204" pitchFamily="34" charset="0"/>
              <a:buChar char="‒"/>
            </a:pPr>
            <a:r>
              <a:rPr lang="en-US" sz="2400" dirty="0" smtClean="0"/>
              <a:t>More prevalent with EMV devices</a:t>
            </a:r>
          </a:p>
          <a:p>
            <a:pPr lvl="1">
              <a:buFont typeface="Calibri" panose="020F0502020204030204" pitchFamily="34" charset="0"/>
              <a:buChar char="‒"/>
            </a:pPr>
            <a:r>
              <a:rPr lang="en-US" sz="2400" dirty="0" smtClean="0"/>
              <a:t>Malware used to intercept random number assigned during the transaction, replacing it with a different pre-computed number</a:t>
            </a:r>
          </a:p>
          <a:p>
            <a:pPr lvl="1">
              <a:buFont typeface="Calibri" panose="020F0502020204030204" pitchFamily="34" charset="0"/>
              <a:buChar char="‒"/>
            </a:pPr>
            <a:endParaRPr lang="en-US" sz="2400" dirty="0"/>
          </a:p>
          <a:p>
            <a:r>
              <a:rPr lang="en-US" sz="2900" dirty="0"/>
              <a:t>POS fraud targets</a:t>
            </a:r>
          </a:p>
          <a:p>
            <a:pPr lvl="1">
              <a:buFont typeface="Calibri" panose="020F0502020204030204" pitchFamily="34" charset="0"/>
              <a:buChar char="–"/>
            </a:pPr>
            <a:r>
              <a:rPr lang="en-US" sz="2400" dirty="0"/>
              <a:t>PIN data</a:t>
            </a:r>
          </a:p>
          <a:p>
            <a:pPr lvl="1">
              <a:buFont typeface="Calibri" panose="020F0502020204030204" pitchFamily="34" charset="0"/>
              <a:buChar char="–"/>
            </a:pPr>
            <a:r>
              <a:rPr lang="en-US" sz="2400" dirty="0"/>
              <a:t>Unattended or unmanned terminals</a:t>
            </a:r>
          </a:p>
          <a:p>
            <a:pPr lvl="1">
              <a:buFont typeface="Calibri" panose="020F0502020204030204" pitchFamily="34" charset="0"/>
              <a:buChar char="–"/>
            </a:pPr>
            <a:r>
              <a:rPr lang="en-US" sz="2400" dirty="0"/>
              <a:t>Merchants with a high transaction volume </a:t>
            </a:r>
          </a:p>
          <a:p>
            <a:pPr lvl="1">
              <a:buFont typeface="Calibri" panose="020F0502020204030204" pitchFamily="34" charset="0"/>
              <a:buChar char="–"/>
            </a:pPr>
            <a:r>
              <a:rPr lang="en-US" sz="2400" dirty="0"/>
              <a:t>Merchants with periods of high volume sales</a:t>
            </a:r>
          </a:p>
          <a:p>
            <a:endParaRPr lang="en-US" dirty="0"/>
          </a:p>
          <a:p>
            <a:pPr marL="457200" lvl="1" indent="0">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0079209"/>
      </p:ext>
    </p:extLst>
  </p:cSld>
  <p:clrMapOvr>
    <a:masterClrMapping/>
  </p:clrMapOvr>
  <mc:AlternateContent xmlns:mc="http://schemas.openxmlformats.org/markup-compatibility/2006" xmlns:p14="http://schemas.microsoft.com/office/powerpoint/2010/main">
    <mc:Choice Requires="p14">
      <p:transition p14:dur="10" advTm="54725"/>
    </mc:Choice>
    <mc:Fallback xmlns="">
      <p:transition advTm="5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POS Terminal Fraud</a:t>
            </a:r>
            <a:endParaRPr lang="en-US" dirty="0"/>
          </a:p>
        </p:txBody>
      </p:sp>
      <p:sp>
        <p:nvSpPr>
          <p:cNvPr id="3" name="Content Placeholder 2"/>
          <p:cNvSpPr>
            <a:spLocks noGrp="1"/>
          </p:cNvSpPr>
          <p:nvPr>
            <p:ph idx="1"/>
          </p:nvPr>
        </p:nvSpPr>
        <p:spPr>
          <a:xfrm>
            <a:off x="457200" y="1192121"/>
            <a:ext cx="8229600" cy="5246463"/>
          </a:xfrm>
        </p:spPr>
        <p:txBody>
          <a:bodyPr/>
          <a:lstStyle/>
          <a:p>
            <a:r>
              <a:rPr lang="en-US" sz="2500" dirty="0" smtClean="0"/>
              <a:t>Examples of skimming devices added to POS terminals</a:t>
            </a:r>
          </a:p>
          <a:p>
            <a:endParaRPr lang="en-US" dirty="0"/>
          </a:p>
        </p:txBody>
      </p:sp>
      <p:sp>
        <p:nvSpPr>
          <p:cNvPr id="7" name="TextBox 6"/>
          <p:cNvSpPr txBox="1"/>
          <p:nvPr/>
        </p:nvSpPr>
        <p:spPr>
          <a:xfrm>
            <a:off x="6567609" y="2245691"/>
            <a:ext cx="2180202" cy="3139321"/>
          </a:xfrm>
          <a:prstGeom prst="rect">
            <a:avLst/>
          </a:prstGeom>
          <a:noFill/>
        </p:spPr>
        <p:txBody>
          <a:bodyPr wrap="square" rtlCol="0">
            <a:spAutoFit/>
          </a:bodyPr>
          <a:lstStyle/>
          <a:p>
            <a:r>
              <a:rPr lang="en-US" dirty="0" smtClean="0"/>
              <a:t>Skimmers can be hidden by the SIM card cover plate and by overlays, or stickers that cover the keyboard area and can hide damage due to tampering, as well as wires that allow for keyboard logging.</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2766" y="4083325"/>
            <a:ext cx="2947709" cy="23174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341" y="1912438"/>
            <a:ext cx="2807063" cy="19214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769" y="1818177"/>
            <a:ext cx="2300018" cy="2109934"/>
          </a:xfrm>
          <a:prstGeom prst="rect">
            <a:avLst/>
          </a:prstGeom>
        </p:spPr>
      </p:pic>
    </p:spTree>
    <p:extLst>
      <p:ext uri="{BB962C8B-B14F-4D97-AF65-F5344CB8AC3E}">
        <p14:creationId xmlns:p14="http://schemas.microsoft.com/office/powerpoint/2010/main" val="2338259679"/>
      </p:ext>
    </p:extLst>
  </p:cSld>
  <p:clrMapOvr>
    <a:masterClrMapping/>
  </p:clrMapOvr>
  <mc:AlternateContent xmlns:mc="http://schemas.openxmlformats.org/markup-compatibility/2006" xmlns:p14="http://schemas.microsoft.com/office/powerpoint/2010/main">
    <mc:Choice Requires="p14">
      <p:transition p14:dur="10" advTm="26246"/>
    </mc:Choice>
    <mc:Fallback xmlns="">
      <p:transition advTm="2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POS Terminal Fraud</a:t>
            </a:r>
            <a:endParaRPr lang="en-US" dirty="0"/>
          </a:p>
        </p:txBody>
      </p:sp>
      <p:sp>
        <p:nvSpPr>
          <p:cNvPr id="3" name="Content Placeholder 2"/>
          <p:cNvSpPr>
            <a:spLocks noGrp="1"/>
          </p:cNvSpPr>
          <p:nvPr>
            <p:ph idx="1"/>
          </p:nvPr>
        </p:nvSpPr>
        <p:spPr>
          <a:xfrm>
            <a:off x="464234" y="1262461"/>
            <a:ext cx="8229600" cy="5246463"/>
          </a:xfrm>
        </p:spPr>
        <p:txBody>
          <a:bodyPr/>
          <a:lstStyle/>
          <a:p>
            <a:r>
              <a:rPr lang="en-US" sz="2500" dirty="0" smtClean="0"/>
              <a:t>Example of a modification to the POS circuit board</a:t>
            </a:r>
          </a:p>
        </p:txBody>
      </p:sp>
      <p:sp>
        <p:nvSpPr>
          <p:cNvPr id="7" name="TextBox 6"/>
          <p:cNvSpPr txBox="1"/>
          <p:nvPr/>
        </p:nvSpPr>
        <p:spPr>
          <a:xfrm>
            <a:off x="6193319" y="1867967"/>
            <a:ext cx="2180202" cy="4247317"/>
          </a:xfrm>
          <a:prstGeom prst="rect">
            <a:avLst/>
          </a:prstGeom>
          <a:noFill/>
        </p:spPr>
        <p:txBody>
          <a:bodyPr wrap="square" rtlCol="0">
            <a:spAutoFit/>
          </a:bodyPr>
          <a:lstStyle/>
          <a:p>
            <a:r>
              <a:rPr lang="en-US" dirty="0" smtClean="0"/>
              <a:t>This skimmer has been soldered to the based of the existing circuit board. The blue and white wires leading from the skimmer connect the skimmer to the card reader on the POS device, while the orange wires connect directly to the PIN pad.  The Bluetooth module routes the CHD to the attacker.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24" y="2017473"/>
            <a:ext cx="5200650" cy="3905250"/>
          </a:xfrm>
          <a:prstGeom prst="rect">
            <a:avLst/>
          </a:prstGeom>
        </p:spPr>
      </p:pic>
    </p:spTree>
    <p:extLst>
      <p:ext uri="{BB962C8B-B14F-4D97-AF65-F5344CB8AC3E}">
        <p14:creationId xmlns:p14="http://schemas.microsoft.com/office/powerpoint/2010/main" val="3277273090"/>
      </p:ext>
    </p:extLst>
  </p:cSld>
  <p:clrMapOvr>
    <a:masterClrMapping/>
  </p:clrMapOvr>
  <mc:AlternateContent xmlns:mc="http://schemas.openxmlformats.org/markup-compatibility/2006" xmlns:p14="http://schemas.microsoft.com/office/powerpoint/2010/main">
    <mc:Choice Requires="p14">
      <p:transition p14:dur="10" advTm="21325"/>
    </mc:Choice>
    <mc:Fallback xmlns="">
      <p:transition advTm="2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POS Terminal Fraud</a:t>
            </a:r>
          </a:p>
        </p:txBody>
      </p:sp>
      <p:sp>
        <p:nvSpPr>
          <p:cNvPr id="3" name="Content Placeholder 2"/>
          <p:cNvSpPr>
            <a:spLocks noGrp="1"/>
          </p:cNvSpPr>
          <p:nvPr>
            <p:ph idx="1"/>
          </p:nvPr>
        </p:nvSpPr>
        <p:spPr/>
        <p:txBody>
          <a:bodyPr/>
          <a:lstStyle/>
          <a:p>
            <a:r>
              <a:rPr lang="en-US" dirty="0" smtClean="0"/>
              <a:t>Examples of handheld skimmers</a:t>
            </a:r>
          </a:p>
          <a:p>
            <a:endParaRPr lang="en-US" dirty="0"/>
          </a:p>
        </p:txBody>
      </p:sp>
      <p:sp>
        <p:nvSpPr>
          <p:cNvPr id="4" name="TextBox 3"/>
          <p:cNvSpPr txBox="1"/>
          <p:nvPr/>
        </p:nvSpPr>
        <p:spPr>
          <a:xfrm>
            <a:off x="5524185" y="2433362"/>
            <a:ext cx="2780985" cy="1754326"/>
          </a:xfrm>
          <a:prstGeom prst="rect">
            <a:avLst/>
          </a:prstGeom>
          <a:noFill/>
        </p:spPr>
        <p:txBody>
          <a:bodyPr wrap="square" rtlCol="0">
            <a:spAutoFit/>
          </a:bodyPr>
          <a:lstStyle/>
          <a:p>
            <a:r>
              <a:rPr lang="en-US" dirty="0" smtClean="0"/>
              <a:t>These small, handheld devices, often used by corrupt staff, can store a large amount of CHD and can connect to mobile devices.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13" y="3916094"/>
            <a:ext cx="2390775" cy="1600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866" y="2315638"/>
            <a:ext cx="1711341" cy="1989773"/>
          </a:xfrm>
          <a:prstGeom prst="rect">
            <a:avLst/>
          </a:prstGeom>
        </p:spPr>
      </p:pic>
    </p:spTree>
    <p:extLst>
      <p:ext uri="{BB962C8B-B14F-4D97-AF65-F5344CB8AC3E}">
        <p14:creationId xmlns:p14="http://schemas.microsoft.com/office/powerpoint/2010/main" val="735872116"/>
      </p:ext>
    </p:extLst>
  </p:cSld>
  <p:clrMapOvr>
    <a:masterClrMapping/>
  </p:clrMapOvr>
  <mc:AlternateContent xmlns:mc="http://schemas.openxmlformats.org/markup-compatibility/2006" xmlns:p14="http://schemas.microsoft.com/office/powerpoint/2010/main">
    <mc:Choice Requires="p14">
      <p:transition p14:dur="10" advTm="14059"/>
    </mc:Choice>
    <mc:Fallback xmlns="">
      <p:transition advTm="14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266092"/>
            <a:ext cx="8229600" cy="5493434"/>
          </a:xfrm>
        </p:spPr>
        <p:txBody>
          <a:bodyPr>
            <a:noAutofit/>
          </a:bodyPr>
          <a:lstStyle/>
          <a:p>
            <a:r>
              <a:rPr lang="en-US" sz="2500" dirty="0" smtClean="0"/>
              <a:t>PCI DSS Overview</a:t>
            </a:r>
          </a:p>
          <a:p>
            <a:endParaRPr lang="en-US" sz="2000" dirty="0" smtClean="0"/>
          </a:p>
          <a:p>
            <a:r>
              <a:rPr lang="en-US" sz="2500" dirty="0" smtClean="0"/>
              <a:t>PCI DSS Compliance</a:t>
            </a:r>
          </a:p>
          <a:p>
            <a:endParaRPr lang="en-US" sz="2000" dirty="0" smtClean="0"/>
          </a:p>
          <a:p>
            <a:r>
              <a:rPr lang="en-US" sz="2500" dirty="0" smtClean="0"/>
              <a:t>Merchants’ Roles &amp; Responsibilities</a:t>
            </a:r>
          </a:p>
          <a:p>
            <a:endParaRPr lang="en-US" sz="2000" dirty="0" smtClean="0"/>
          </a:p>
          <a:p>
            <a:r>
              <a:rPr lang="en-US" sz="2500" dirty="0" smtClean="0"/>
              <a:t>Identifying &amp; Reporting Data Breaches</a:t>
            </a:r>
          </a:p>
          <a:p>
            <a:endParaRPr lang="en-US" sz="2000" dirty="0" smtClean="0"/>
          </a:p>
          <a:p>
            <a:r>
              <a:rPr lang="en-US" sz="2500" dirty="0" smtClean="0"/>
              <a:t>POS Terminal Fraud &amp; Protection</a:t>
            </a:r>
          </a:p>
          <a:p>
            <a:endParaRPr lang="en-US" sz="2000" dirty="0"/>
          </a:p>
          <a:p>
            <a:r>
              <a:rPr lang="en-US" sz="2500" dirty="0" smtClean="0"/>
              <a:t>Merchants’ Annual Obligations</a:t>
            </a:r>
          </a:p>
          <a:p>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7201867"/>
      </p:ext>
    </p:extLst>
  </p:cSld>
  <p:clrMapOvr>
    <a:masterClrMapping/>
  </p:clrMapOvr>
  <mc:AlternateContent xmlns:mc="http://schemas.openxmlformats.org/markup-compatibility/2006" xmlns:p14="http://schemas.microsoft.com/office/powerpoint/2010/main">
    <mc:Choice Requires="p14">
      <p:transition p14:dur="10" advTm="44418"/>
    </mc:Choice>
    <mc:Fallback xmlns="">
      <p:transition advTm="4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POS Terminal Fraud</a:t>
            </a:r>
          </a:p>
        </p:txBody>
      </p:sp>
      <p:sp>
        <p:nvSpPr>
          <p:cNvPr id="3" name="Content Placeholder 2"/>
          <p:cNvSpPr>
            <a:spLocks noGrp="1"/>
          </p:cNvSpPr>
          <p:nvPr>
            <p:ph idx="1"/>
          </p:nvPr>
        </p:nvSpPr>
        <p:spPr>
          <a:xfrm>
            <a:off x="457200" y="1452486"/>
            <a:ext cx="8229600" cy="4525963"/>
          </a:xfrm>
        </p:spPr>
        <p:txBody>
          <a:bodyPr>
            <a:normAutofit/>
          </a:bodyPr>
          <a:lstStyle/>
          <a:p>
            <a:r>
              <a:rPr lang="en-US" sz="2500" dirty="0" smtClean="0"/>
              <a:t>Example of terminal connection change</a:t>
            </a:r>
            <a:endParaRPr lang="en-US" sz="2500" dirty="0"/>
          </a:p>
        </p:txBody>
      </p:sp>
      <p:sp>
        <p:nvSpPr>
          <p:cNvPr id="5" name="TextBox 4"/>
          <p:cNvSpPr txBox="1"/>
          <p:nvPr/>
        </p:nvSpPr>
        <p:spPr>
          <a:xfrm>
            <a:off x="4564443" y="2939682"/>
            <a:ext cx="3453560" cy="369332"/>
          </a:xfrm>
          <a:prstGeom prst="rect">
            <a:avLst/>
          </a:prstGeom>
          <a:noFill/>
        </p:spPr>
        <p:txBody>
          <a:bodyPr wrap="square" rtlCol="0">
            <a:spAutoFit/>
          </a:bodyPr>
          <a:lstStyle/>
          <a:p>
            <a:r>
              <a:rPr lang="en-US" dirty="0" smtClean="0"/>
              <a:t>Normal terminal connection cable</a:t>
            </a:r>
            <a:endParaRPr lang="en-US" dirty="0"/>
          </a:p>
        </p:txBody>
      </p:sp>
      <p:sp>
        <p:nvSpPr>
          <p:cNvPr id="6" name="TextBox 5"/>
          <p:cNvSpPr txBox="1"/>
          <p:nvPr/>
        </p:nvSpPr>
        <p:spPr>
          <a:xfrm>
            <a:off x="4565702" y="4833618"/>
            <a:ext cx="3291103" cy="646331"/>
          </a:xfrm>
          <a:prstGeom prst="rect">
            <a:avLst/>
          </a:prstGeom>
          <a:noFill/>
        </p:spPr>
        <p:txBody>
          <a:bodyPr wrap="square" rtlCol="0">
            <a:spAutoFit/>
          </a:bodyPr>
          <a:lstStyle/>
          <a:p>
            <a:r>
              <a:rPr lang="en-US" dirty="0" smtClean="0"/>
              <a:t>Changed cable houses additional wires to capture CHD</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938" y="2095946"/>
            <a:ext cx="2651760" cy="4036914"/>
          </a:xfrm>
          <a:prstGeom prst="rect">
            <a:avLst/>
          </a:prstGeom>
        </p:spPr>
      </p:pic>
    </p:spTree>
    <p:extLst>
      <p:ext uri="{BB962C8B-B14F-4D97-AF65-F5344CB8AC3E}">
        <p14:creationId xmlns:p14="http://schemas.microsoft.com/office/powerpoint/2010/main" val="1832792573"/>
      </p:ext>
    </p:extLst>
  </p:cSld>
  <p:clrMapOvr>
    <a:masterClrMapping/>
  </p:clrMapOvr>
  <mc:AlternateContent xmlns:mc="http://schemas.openxmlformats.org/markup-compatibility/2006" xmlns:p14="http://schemas.microsoft.com/office/powerpoint/2010/main">
    <mc:Choice Requires="p14">
      <p:transition p14:dur="10" advTm="14748"/>
    </mc:Choice>
    <mc:Fallback xmlns="">
      <p:transition advTm="1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POS Terminal Fraud</a:t>
            </a:r>
            <a:endParaRPr lang="en-US" dirty="0"/>
          </a:p>
        </p:txBody>
      </p:sp>
      <p:sp>
        <p:nvSpPr>
          <p:cNvPr id="3" name="Content Placeholder 2"/>
          <p:cNvSpPr>
            <a:spLocks noGrp="1"/>
          </p:cNvSpPr>
          <p:nvPr>
            <p:ph idx="1"/>
          </p:nvPr>
        </p:nvSpPr>
        <p:spPr>
          <a:xfrm>
            <a:off x="457200" y="1329398"/>
            <a:ext cx="8229600" cy="4944794"/>
          </a:xfrm>
        </p:spPr>
        <p:txBody>
          <a:bodyPr anchor="t">
            <a:noAutofit/>
          </a:bodyPr>
          <a:lstStyle/>
          <a:p>
            <a:pPr marL="342900" lvl="1" indent="-342900">
              <a:buFont typeface="Arial"/>
              <a:buChar char="•"/>
            </a:pPr>
            <a:r>
              <a:rPr lang="en-US" sz="2500" dirty="0"/>
              <a:t>Remember that you are looking for signs of tampering or substitution, but you should not open the device yourself.</a:t>
            </a:r>
          </a:p>
          <a:p>
            <a:endParaRPr lang="en-US" sz="2000" dirty="0" smtClean="0"/>
          </a:p>
          <a:p>
            <a:r>
              <a:rPr lang="en-US" sz="2500" dirty="0" smtClean="0"/>
              <a:t>Inspect terminals often to ensure there are no new stickers (could be overlays!) or that original stickers have not been removed or modified.</a:t>
            </a:r>
          </a:p>
          <a:p>
            <a:endParaRPr lang="en-US" sz="2000" dirty="0" smtClean="0"/>
          </a:p>
          <a:p>
            <a:r>
              <a:rPr lang="en-US" sz="2500" dirty="0" smtClean="0"/>
              <a:t>Inspect terminals often </a:t>
            </a:r>
            <a:r>
              <a:rPr lang="en-US" sz="2500" dirty="0"/>
              <a:t>to see if the serial numbers are correct</a:t>
            </a:r>
            <a:r>
              <a:rPr lang="en-US" sz="2500" dirty="0" smtClean="0"/>
              <a:t>.</a:t>
            </a:r>
          </a:p>
          <a:p>
            <a:endParaRPr lang="en-US" sz="2000" dirty="0" smtClean="0"/>
          </a:p>
          <a:p>
            <a:r>
              <a:rPr lang="en-US" sz="2500" dirty="0" smtClean="0"/>
              <a:t>Inspect terminals often for broken or different colored casings, as well as loosened or missing screws.</a:t>
            </a:r>
          </a:p>
          <a:p>
            <a:endParaRPr lang="en-US" sz="2000" dirty="0" smtClean="0"/>
          </a:p>
          <a:p>
            <a:pPr marL="0" indent="0">
              <a:buNone/>
            </a:pPr>
            <a:endParaRPr lang="en-US" sz="2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42631"/>
      </p:ext>
    </p:extLst>
  </p:cSld>
  <p:clrMapOvr>
    <a:masterClrMapping/>
  </p:clrMapOvr>
  <mc:AlternateContent xmlns:mc="http://schemas.openxmlformats.org/markup-compatibility/2006" xmlns:p14="http://schemas.microsoft.com/office/powerpoint/2010/main">
    <mc:Choice Requires="p14">
      <p:transition p14:dur="10" advTm="29631"/>
    </mc:Choice>
    <mc:Fallback xmlns="">
      <p:transition advTm="2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POS Terminal Fraud</a:t>
            </a:r>
            <a:endParaRPr lang="en-US" dirty="0"/>
          </a:p>
        </p:txBody>
      </p:sp>
      <p:sp>
        <p:nvSpPr>
          <p:cNvPr id="3" name="Content Placeholder 2"/>
          <p:cNvSpPr>
            <a:spLocks noGrp="1"/>
          </p:cNvSpPr>
          <p:nvPr>
            <p:ph idx="1"/>
          </p:nvPr>
        </p:nvSpPr>
        <p:spPr>
          <a:xfrm>
            <a:off x="457200" y="1336432"/>
            <a:ext cx="8229600" cy="4403191"/>
          </a:xfrm>
        </p:spPr>
        <p:txBody>
          <a:bodyPr anchor="t">
            <a:normAutofit fontScale="55000" lnSpcReduction="20000"/>
          </a:bodyPr>
          <a:lstStyle/>
          <a:p>
            <a:r>
              <a:rPr lang="en-US" sz="4500" dirty="0" smtClean="0"/>
              <a:t>Inspect terminal connection cables often for any signs of tampering.</a:t>
            </a:r>
          </a:p>
          <a:p>
            <a:endParaRPr lang="en-US" sz="3600" dirty="0"/>
          </a:p>
          <a:p>
            <a:r>
              <a:rPr lang="en-US" sz="4500" dirty="0" smtClean="0"/>
              <a:t>Verify the identity of anyone claiming to be a maintenance or repair person there to work on your POS device. </a:t>
            </a:r>
          </a:p>
          <a:p>
            <a:pPr lvl="1">
              <a:buFont typeface="Calibri" panose="020F0502020204030204" pitchFamily="34" charset="0"/>
              <a:buChar char="‒"/>
            </a:pPr>
            <a:r>
              <a:rPr lang="en-US" sz="3600" dirty="0" smtClean="0"/>
              <a:t>Verify who called prior to granting access to the device.</a:t>
            </a:r>
          </a:p>
          <a:p>
            <a:pPr lvl="1">
              <a:buFont typeface="Calibri" panose="020F0502020204030204" pitchFamily="34" charset="0"/>
              <a:buChar char="‒"/>
            </a:pPr>
            <a:r>
              <a:rPr lang="en-US" sz="3600" dirty="0" smtClean="0"/>
              <a:t>Do not install, replace, or return devices without authorization.</a:t>
            </a:r>
          </a:p>
          <a:p>
            <a:endParaRPr lang="en-US" sz="3600" dirty="0"/>
          </a:p>
          <a:p>
            <a:r>
              <a:rPr lang="en-US" sz="4500" dirty="0" smtClean="0"/>
              <a:t>Report suspicious behavior around POS devices.</a:t>
            </a:r>
          </a:p>
          <a:p>
            <a:pPr lvl="1">
              <a:buFont typeface="Calibri" panose="020F0502020204030204" pitchFamily="34" charset="0"/>
              <a:buChar char="‒"/>
            </a:pPr>
            <a:r>
              <a:rPr lang="en-US" sz="3600" dirty="0" smtClean="0"/>
              <a:t>Be aware of anyone handling, unplugging, or opening the device.</a:t>
            </a:r>
          </a:p>
          <a:p>
            <a:endParaRPr lang="en-US" sz="3600" dirty="0" smtClean="0"/>
          </a:p>
          <a:p>
            <a:r>
              <a:rPr lang="en-US" sz="4500" dirty="0" smtClean="0"/>
              <a:t>If you suspect your POS terminal has been tampered with in any way, please contact the UTSA ISO immediately.</a:t>
            </a:r>
          </a:p>
          <a:p>
            <a:pPr marL="0" indent="0">
              <a:buNone/>
            </a:pPr>
            <a:endParaRPr lang="en-US" sz="4500" dirty="0" smtClean="0"/>
          </a:p>
          <a:p>
            <a:pPr marL="0" indent="0">
              <a:buNone/>
            </a:pPr>
            <a:endParaRPr lang="en-US" sz="45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3116212"/>
      </p:ext>
    </p:extLst>
  </p:cSld>
  <p:clrMapOvr>
    <a:masterClrMapping/>
  </p:clrMapOvr>
  <mc:AlternateContent xmlns:mc="http://schemas.openxmlformats.org/markup-compatibility/2006" xmlns:p14="http://schemas.microsoft.com/office/powerpoint/2010/main">
    <mc:Choice Requires="p14">
      <p:transition p14:dur="10" advTm="34240"/>
    </mc:Choice>
    <mc:Fallback xmlns="">
      <p:transition advTm="3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POS Devices</a:t>
            </a:r>
            <a:endParaRPr lang="en-US" dirty="0"/>
          </a:p>
        </p:txBody>
      </p:sp>
      <p:sp>
        <p:nvSpPr>
          <p:cNvPr id="3" name="Content Placeholder 2"/>
          <p:cNvSpPr>
            <a:spLocks noGrp="1"/>
          </p:cNvSpPr>
          <p:nvPr>
            <p:ph idx="1"/>
          </p:nvPr>
        </p:nvSpPr>
        <p:spPr>
          <a:xfrm>
            <a:off x="457200" y="1346981"/>
            <a:ext cx="8229600" cy="4525963"/>
          </a:xfrm>
        </p:spPr>
        <p:txBody>
          <a:bodyPr>
            <a:normAutofit fontScale="47500" lnSpcReduction="20000"/>
          </a:bodyPr>
          <a:lstStyle/>
          <a:p>
            <a:r>
              <a:rPr lang="en-US" sz="5300" dirty="0"/>
              <a:t>Go through the Treasurer’s Office for ordering POS devices.</a:t>
            </a:r>
          </a:p>
          <a:p>
            <a:pPr lvl="1">
              <a:buFont typeface="Calibri" panose="020F0502020204030204" pitchFamily="34" charset="0"/>
              <a:buChar char="–"/>
            </a:pPr>
            <a:r>
              <a:rPr lang="en-US" sz="4200" dirty="0" smtClean="0"/>
              <a:t>The Treasurer’s Office has a list of approved devices.</a:t>
            </a:r>
            <a:endParaRPr lang="en-US" sz="4200" dirty="0"/>
          </a:p>
          <a:p>
            <a:pPr lvl="1">
              <a:buFont typeface="Calibri" panose="020F0502020204030204" pitchFamily="34" charset="0"/>
              <a:buChar char="–"/>
            </a:pPr>
            <a:r>
              <a:rPr lang="en-US" sz="4200" dirty="0" smtClean="0"/>
              <a:t>Devices ordered through the Treasurer’s Office will be pre-programmed by </a:t>
            </a:r>
            <a:r>
              <a:rPr lang="en-US" sz="4200" dirty="0" err="1" smtClean="0"/>
              <a:t>Elavon</a:t>
            </a:r>
            <a:r>
              <a:rPr lang="en-US" sz="4200" dirty="0" smtClean="0"/>
              <a:t>.</a:t>
            </a:r>
          </a:p>
          <a:p>
            <a:pPr marL="0" indent="0">
              <a:buNone/>
            </a:pPr>
            <a:r>
              <a:rPr lang="en-US" sz="4200" dirty="0"/>
              <a:t>	</a:t>
            </a:r>
          </a:p>
          <a:p>
            <a:r>
              <a:rPr lang="en-US" sz="5300" dirty="0" smtClean="0"/>
              <a:t>Keep </a:t>
            </a:r>
            <a:r>
              <a:rPr lang="en-US" sz="5300" dirty="0"/>
              <a:t>terminals </a:t>
            </a:r>
            <a:r>
              <a:rPr lang="en-US" sz="5300" dirty="0" smtClean="0"/>
              <a:t>secured </a:t>
            </a:r>
            <a:r>
              <a:rPr lang="en-US" sz="5300" dirty="0"/>
              <a:t>when not in use.</a:t>
            </a:r>
          </a:p>
          <a:p>
            <a:endParaRPr lang="en-US" sz="4200" dirty="0"/>
          </a:p>
          <a:p>
            <a:r>
              <a:rPr lang="en-US" sz="5300" dirty="0"/>
              <a:t>If terminals are in a public location, </a:t>
            </a:r>
            <a:r>
              <a:rPr lang="en-US" sz="5300" dirty="0" smtClean="0"/>
              <a:t>never leave them unmanned or unattended.</a:t>
            </a:r>
          </a:p>
          <a:p>
            <a:endParaRPr lang="en-US" sz="4200" dirty="0"/>
          </a:p>
          <a:p>
            <a:r>
              <a:rPr lang="en-US" sz="5300" dirty="0" smtClean="0"/>
              <a:t>Regularly inspect the devices.</a:t>
            </a:r>
          </a:p>
          <a:p>
            <a:pPr lvl="1">
              <a:buFont typeface="Calibri" panose="020F0502020204030204" pitchFamily="34" charset="0"/>
              <a:buChar char="‒"/>
            </a:pPr>
            <a:r>
              <a:rPr lang="en-US" sz="4200" dirty="0" smtClean="0"/>
              <a:t>The more the device is used, the more often it should be inspected.</a:t>
            </a:r>
          </a:p>
          <a:p>
            <a:pPr lvl="1">
              <a:buFont typeface="Calibri" panose="020F0502020204030204" pitchFamily="34" charset="0"/>
              <a:buChar char="‒"/>
            </a:pPr>
            <a:r>
              <a:rPr lang="en-US" sz="4200" dirty="0" smtClean="0"/>
              <a:t>If the device is rarely used, always inspect before the next use.</a:t>
            </a:r>
          </a:p>
          <a:p>
            <a:pPr lvl="1">
              <a:buFont typeface="Calibri" panose="020F0502020204030204" pitchFamily="34" charset="0"/>
              <a:buChar char="‒"/>
            </a:pPr>
            <a:r>
              <a:rPr lang="en-US" sz="4200" dirty="0" smtClean="0"/>
              <a:t>Have more than one person responsible for inspection.</a:t>
            </a:r>
            <a:endParaRPr lang="en-US" sz="4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4481705"/>
      </p:ext>
    </p:extLst>
  </p:cSld>
  <p:clrMapOvr>
    <a:masterClrMapping/>
  </p:clrMapOvr>
  <mc:AlternateContent xmlns:mc="http://schemas.openxmlformats.org/markup-compatibility/2006" xmlns:p14="http://schemas.microsoft.com/office/powerpoint/2010/main">
    <mc:Choice Requires="p14">
      <p:transition p14:dur="10" advTm="43305"/>
    </mc:Choice>
    <mc:Fallback xmlns="">
      <p:transition advTm="4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POS Devices</a:t>
            </a:r>
            <a:endParaRPr lang="en-US" dirty="0"/>
          </a:p>
        </p:txBody>
      </p:sp>
      <p:sp>
        <p:nvSpPr>
          <p:cNvPr id="3" name="Content Placeholder 2"/>
          <p:cNvSpPr>
            <a:spLocks noGrp="1"/>
          </p:cNvSpPr>
          <p:nvPr>
            <p:ph idx="1"/>
          </p:nvPr>
        </p:nvSpPr>
        <p:spPr>
          <a:xfrm>
            <a:off x="457200" y="1346981"/>
            <a:ext cx="8229600" cy="4525963"/>
          </a:xfrm>
        </p:spPr>
        <p:txBody>
          <a:bodyPr>
            <a:normAutofit fontScale="47500" lnSpcReduction="20000"/>
          </a:bodyPr>
          <a:lstStyle/>
          <a:p>
            <a:pPr marL="0" indent="0">
              <a:buNone/>
            </a:pPr>
            <a:r>
              <a:rPr lang="en-US" dirty="0"/>
              <a:t>	</a:t>
            </a:r>
            <a:endParaRPr lang="en-US" dirty="0" smtClean="0"/>
          </a:p>
          <a:p>
            <a:r>
              <a:rPr lang="en-US" sz="5300" dirty="0" smtClean="0"/>
              <a:t>Keep </a:t>
            </a:r>
            <a:r>
              <a:rPr lang="en-US" sz="5300" dirty="0"/>
              <a:t>your inventory of </a:t>
            </a:r>
            <a:r>
              <a:rPr lang="en-US" sz="5300" dirty="0" smtClean="0"/>
              <a:t>POS devices current.</a:t>
            </a:r>
          </a:p>
          <a:p>
            <a:pPr lvl="1">
              <a:buFont typeface="Arial" panose="020B0604020202020204" pitchFamily="34" charset="0"/>
              <a:buChar char="‒"/>
            </a:pPr>
            <a:r>
              <a:rPr lang="en-US" sz="4200" dirty="0" smtClean="0"/>
              <a:t>Use the PCI DSS Inventory </a:t>
            </a:r>
            <a:r>
              <a:rPr lang="en-US" sz="4200" dirty="0"/>
              <a:t>Log found at </a:t>
            </a:r>
            <a:r>
              <a:rPr lang="en-US" sz="4200" dirty="0">
                <a:hlinkClick r:id="rId4"/>
              </a:rPr>
              <a:t>http://security.tennessee.edu/pci-dss-compliance-information</a:t>
            </a:r>
            <a:r>
              <a:rPr lang="en-US" sz="4200" dirty="0" smtClean="0">
                <a:hlinkClick r:id="rId4"/>
              </a:rPr>
              <a:t>/</a:t>
            </a:r>
            <a:r>
              <a:rPr lang="en-US" sz="4200" dirty="0" smtClean="0"/>
              <a:t>.  </a:t>
            </a:r>
          </a:p>
          <a:p>
            <a:pPr lvl="1">
              <a:buFont typeface="Arial" panose="020B0604020202020204" pitchFamily="34" charset="0"/>
              <a:buChar char="‒"/>
            </a:pPr>
            <a:r>
              <a:rPr lang="en-US" sz="4200" dirty="0" smtClean="0"/>
              <a:t>This log should include each person who is approved to use the devices.</a:t>
            </a:r>
          </a:p>
          <a:p>
            <a:endParaRPr lang="en-US" sz="4200" dirty="0"/>
          </a:p>
          <a:p>
            <a:r>
              <a:rPr lang="en-US" sz="5300" dirty="0" smtClean="0"/>
              <a:t>Employees </a:t>
            </a:r>
            <a:r>
              <a:rPr lang="en-US" sz="5300" dirty="0"/>
              <a:t>shall review this training regularly and new employees must review prior to </a:t>
            </a:r>
            <a:r>
              <a:rPr lang="en-US" sz="5300" dirty="0" smtClean="0"/>
              <a:t>having access to </a:t>
            </a:r>
            <a:r>
              <a:rPr lang="en-US" sz="5300" dirty="0"/>
              <a:t>terminals.</a:t>
            </a:r>
          </a:p>
          <a:p>
            <a:endParaRPr lang="en-US" sz="4200" dirty="0"/>
          </a:p>
          <a:p>
            <a:r>
              <a:rPr lang="en-US" sz="5300" dirty="0"/>
              <a:t>Allow employees role-based access to the terminals. </a:t>
            </a:r>
          </a:p>
          <a:p>
            <a:pPr lvl="1">
              <a:buFont typeface="Calibri" panose="020F0502020204030204" pitchFamily="34" charset="0"/>
              <a:buChar char="–"/>
            </a:pPr>
            <a:r>
              <a:rPr lang="en-US" sz="4200" dirty="0"/>
              <a:t>If access is not needed, access </a:t>
            </a:r>
            <a:r>
              <a:rPr lang="en-US" sz="4200" dirty="0" smtClean="0"/>
              <a:t>should </a:t>
            </a:r>
            <a:r>
              <a:rPr lang="en-US" sz="4200" dirty="0"/>
              <a:t>not be authorized.</a:t>
            </a:r>
          </a:p>
          <a:p>
            <a:pPr lvl="1">
              <a:buFont typeface="Calibri" panose="020F0502020204030204" pitchFamily="34" charset="0"/>
              <a:buChar char="–"/>
            </a:pPr>
            <a:r>
              <a:rPr lang="en-US" sz="4200" dirty="0" smtClean="0"/>
              <a:t>Access should be removed immediately upon termination of employment.</a:t>
            </a:r>
            <a:endParaRPr lang="en-US" sz="4200" dirty="0"/>
          </a:p>
          <a:p>
            <a:pPr marL="687388">
              <a:buFont typeface="Calibri" panose="020F0502020204030204" pitchFamily="34" charset="0"/>
              <a:buChar char="—"/>
            </a:pPr>
            <a:endParaRPr lang="en-US" sz="4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3037021"/>
      </p:ext>
    </p:extLst>
  </p:cSld>
  <p:clrMapOvr>
    <a:masterClrMapping/>
  </p:clrMapOvr>
  <mc:AlternateContent xmlns:mc="http://schemas.openxmlformats.org/markup-compatibility/2006" xmlns:p14="http://schemas.microsoft.com/office/powerpoint/2010/main">
    <mc:Choice Requires="p14">
      <p:transition p14:dur="10" advTm="26422"/>
    </mc:Choice>
    <mc:Fallback xmlns="">
      <p:transition advTm="2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Obligations</a:t>
            </a:r>
            <a:endParaRPr lang="en-US" dirty="0"/>
          </a:p>
        </p:txBody>
      </p:sp>
      <p:sp>
        <p:nvSpPr>
          <p:cNvPr id="3" name="Content Placeholder 2"/>
          <p:cNvSpPr>
            <a:spLocks noGrp="1"/>
          </p:cNvSpPr>
          <p:nvPr>
            <p:ph idx="1"/>
          </p:nvPr>
        </p:nvSpPr>
        <p:spPr>
          <a:xfrm>
            <a:off x="457200" y="1277137"/>
            <a:ext cx="8229600" cy="5167727"/>
          </a:xfrm>
        </p:spPr>
        <p:txBody>
          <a:bodyPr>
            <a:normAutofit fontScale="70000" lnSpcReduction="20000"/>
          </a:bodyPr>
          <a:lstStyle/>
          <a:p>
            <a:pPr marL="342900" lvl="1" indent="-342900">
              <a:buFont typeface="Arial"/>
              <a:buChar char="•"/>
            </a:pPr>
            <a:r>
              <a:rPr lang="en-US" sz="3600" dirty="0"/>
              <a:t>Complete PCI Security Awareness Training</a:t>
            </a:r>
          </a:p>
          <a:p>
            <a:endParaRPr lang="en-US" sz="2900" dirty="0" smtClean="0"/>
          </a:p>
          <a:p>
            <a:r>
              <a:rPr lang="en-US" sz="3600" dirty="0" smtClean="0"/>
              <a:t>Documentation</a:t>
            </a:r>
          </a:p>
          <a:p>
            <a:pPr lvl="1"/>
            <a:r>
              <a:rPr lang="en-US" sz="2900" dirty="0"/>
              <a:t>Internal policies and procedures (update as needed)</a:t>
            </a:r>
          </a:p>
          <a:p>
            <a:pPr lvl="1"/>
            <a:r>
              <a:rPr lang="en-US" sz="2900" dirty="0" smtClean="0"/>
              <a:t>Policy FI0311</a:t>
            </a:r>
          </a:p>
          <a:p>
            <a:pPr lvl="1"/>
            <a:r>
              <a:rPr lang="en-US" sz="2900" dirty="0" smtClean="0"/>
              <a:t>Other pertinent UT policies</a:t>
            </a:r>
          </a:p>
          <a:p>
            <a:pPr marL="0" indent="0">
              <a:buNone/>
            </a:pPr>
            <a:endParaRPr lang="en-US" sz="2900" dirty="0" smtClean="0"/>
          </a:p>
          <a:p>
            <a:r>
              <a:rPr lang="en-US" sz="3600" dirty="0" smtClean="0"/>
              <a:t>Update Inventory</a:t>
            </a:r>
          </a:p>
          <a:p>
            <a:pPr lvl="1"/>
            <a:r>
              <a:rPr lang="en-US" sz="2900" dirty="0" smtClean="0"/>
              <a:t>Update list of devices</a:t>
            </a:r>
          </a:p>
          <a:p>
            <a:pPr lvl="1"/>
            <a:r>
              <a:rPr lang="en-US" sz="2900" dirty="0" smtClean="0"/>
              <a:t>Update who is explicitly authorized to use devices</a:t>
            </a:r>
          </a:p>
          <a:p>
            <a:pPr lvl="2">
              <a:buFont typeface="Wingdings" panose="05000000000000000000" pitchFamily="2" charset="2"/>
              <a:buChar char="§"/>
            </a:pPr>
            <a:r>
              <a:rPr lang="en-US" sz="2600" dirty="0" smtClean="0"/>
              <a:t>Remember to remove </a:t>
            </a:r>
            <a:r>
              <a:rPr lang="en-US" sz="2600" dirty="0"/>
              <a:t>access immediately when an employee </a:t>
            </a:r>
            <a:r>
              <a:rPr lang="en-US" sz="2600" dirty="0" smtClean="0"/>
              <a:t>terminates</a:t>
            </a:r>
            <a:endParaRPr lang="en-US" sz="2600" dirty="0"/>
          </a:p>
          <a:p>
            <a:pPr lvl="2">
              <a:buFont typeface="Wingdings" panose="05000000000000000000" pitchFamily="2" charset="2"/>
              <a:buChar char="§"/>
            </a:pPr>
            <a:r>
              <a:rPr lang="en-US" sz="2600" dirty="0" smtClean="0"/>
              <a:t>Remember to remove </a:t>
            </a:r>
            <a:r>
              <a:rPr lang="en-US" sz="2600" dirty="0"/>
              <a:t>access if </a:t>
            </a:r>
            <a:r>
              <a:rPr lang="en-US" sz="2600" dirty="0" smtClean="0"/>
              <a:t>an employee </a:t>
            </a:r>
            <a:r>
              <a:rPr lang="en-US" sz="2600" dirty="0"/>
              <a:t>no longer </a:t>
            </a:r>
            <a:r>
              <a:rPr lang="en-US" sz="2600" dirty="0" smtClean="0"/>
              <a:t>needs it</a:t>
            </a:r>
          </a:p>
          <a:p>
            <a:pPr lvl="1"/>
            <a:r>
              <a:rPr lang="en-US" sz="2900" dirty="0" smtClean="0"/>
              <a:t>Get management authorization each time inventory is updated</a:t>
            </a:r>
          </a:p>
          <a:p>
            <a:pPr lvl="1"/>
            <a:r>
              <a:rPr lang="en-US" sz="2900" dirty="0" smtClean="0"/>
              <a:t>Label devices to identify owner, contact info, and purpose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0925127"/>
      </p:ext>
    </p:extLst>
  </p:cSld>
  <p:clrMapOvr>
    <a:masterClrMapping/>
  </p:clrMapOvr>
  <mc:AlternateContent xmlns:mc="http://schemas.openxmlformats.org/markup-compatibility/2006" xmlns:p14="http://schemas.microsoft.com/office/powerpoint/2010/main">
    <mc:Choice Requires="p14">
      <p:transition p14:dur="10" advTm="60709"/>
    </mc:Choice>
    <mc:Fallback xmlns="">
      <p:transition advTm="6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a:xfrm>
            <a:off x="457200" y="1199271"/>
            <a:ext cx="8229600" cy="5222631"/>
          </a:xfrm>
        </p:spPr>
        <p:txBody>
          <a:bodyPr>
            <a:normAutofit/>
          </a:bodyPr>
          <a:lstStyle/>
          <a:p>
            <a:r>
              <a:rPr lang="en-US" sz="2500" dirty="0" smtClean="0"/>
              <a:t>Overview of PCI DSS</a:t>
            </a:r>
          </a:p>
          <a:p>
            <a:endParaRPr lang="en-US" sz="2000" dirty="0"/>
          </a:p>
          <a:p>
            <a:r>
              <a:rPr lang="en-US" sz="2500" dirty="0" smtClean="0"/>
              <a:t>PCI DSS Compliance</a:t>
            </a:r>
          </a:p>
          <a:p>
            <a:endParaRPr lang="en-US" sz="2000" dirty="0"/>
          </a:p>
          <a:p>
            <a:r>
              <a:rPr lang="en-US" sz="2500" dirty="0" smtClean="0"/>
              <a:t>Merchants’ Roles </a:t>
            </a:r>
            <a:r>
              <a:rPr lang="en-US" sz="2500" dirty="0"/>
              <a:t>and Responsibilities </a:t>
            </a:r>
            <a:endParaRPr lang="en-US" sz="2500" dirty="0" smtClean="0"/>
          </a:p>
          <a:p>
            <a:endParaRPr lang="en-US" sz="2000" dirty="0"/>
          </a:p>
          <a:p>
            <a:r>
              <a:rPr lang="en-US" sz="2500" dirty="0" smtClean="0"/>
              <a:t>Identifying and Reporting Data Breaches</a:t>
            </a:r>
          </a:p>
          <a:p>
            <a:endParaRPr lang="en-US" sz="2000" dirty="0" smtClean="0"/>
          </a:p>
          <a:p>
            <a:r>
              <a:rPr lang="en-US" sz="2500" dirty="0" smtClean="0"/>
              <a:t>Identifying Fraud and Protecting the POS</a:t>
            </a:r>
          </a:p>
          <a:p>
            <a:endParaRPr lang="en-US" sz="2000" dirty="0" smtClean="0"/>
          </a:p>
          <a:p>
            <a:r>
              <a:rPr lang="en-US" sz="2500" dirty="0" smtClean="0"/>
              <a:t>Merchants’ Annual Obligations</a:t>
            </a:r>
            <a:endParaRPr lang="en-US" sz="25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7721245"/>
      </p:ext>
    </p:extLst>
  </p:cSld>
  <p:clrMapOvr>
    <a:masterClrMapping/>
  </p:clrMapOvr>
  <mc:AlternateContent xmlns:mc="http://schemas.openxmlformats.org/markup-compatibility/2006" xmlns:p14="http://schemas.microsoft.com/office/powerpoint/2010/main">
    <mc:Choice Requires="p14">
      <p:transition p14:dur="10" advTm="46234"/>
    </mc:Choice>
    <mc:Fallback xmlns="">
      <p:transition advTm="4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0282"/>
            <a:ext cx="8229600" cy="4525963"/>
          </a:xfrm>
        </p:spPr>
        <p:txBody>
          <a:bodyPr/>
          <a:lstStyle/>
          <a:p>
            <a:pPr marL="0" indent="0" algn="ctr">
              <a:buNone/>
            </a:pPr>
            <a:r>
              <a:rPr lang="en-US" sz="2500" dirty="0" smtClean="0"/>
              <a:t>If </a:t>
            </a:r>
            <a:r>
              <a:rPr lang="en-US" sz="2500" dirty="0"/>
              <a:t>you have questions, comments, or concerns, </a:t>
            </a:r>
            <a:endParaRPr lang="en-US" sz="2500" dirty="0" smtClean="0"/>
          </a:p>
          <a:p>
            <a:pPr marL="0" indent="0" algn="ctr">
              <a:buNone/>
            </a:pPr>
            <a:r>
              <a:rPr lang="en-US" sz="2500" dirty="0" smtClean="0"/>
              <a:t>please contact </a:t>
            </a:r>
            <a:br>
              <a:rPr lang="en-US" sz="2500" dirty="0" smtClean="0"/>
            </a:br>
            <a:r>
              <a:rPr lang="en-US" sz="2500" dirty="0" smtClean="0"/>
              <a:t>Sandy Lindsey at </a:t>
            </a:r>
            <a:r>
              <a:rPr lang="en-US" sz="2500" dirty="0" smtClean="0">
                <a:hlinkClick r:id="rId4"/>
              </a:rPr>
              <a:t>sandy@tennessee.edu</a:t>
            </a:r>
            <a:r>
              <a:rPr lang="en-US" sz="2500" dirty="0" smtClean="0"/>
              <a:t> or (865) 974-8907.</a:t>
            </a:r>
          </a:p>
          <a:p>
            <a:pPr marL="0" indent="0" algn="ctr">
              <a:buNone/>
            </a:pPr>
            <a:endParaRPr lang="en-US" dirty="0"/>
          </a:p>
          <a:p>
            <a:pPr marL="0" indent="0" algn="ctr">
              <a:buNone/>
            </a:pPr>
            <a:r>
              <a:rPr lang="en-US" sz="2500" dirty="0"/>
              <a:t>Updated PCI resources are available on the </a:t>
            </a:r>
            <a:endParaRPr lang="en-US" sz="2500" dirty="0" smtClean="0"/>
          </a:p>
          <a:p>
            <a:pPr marL="0" indent="0" algn="ctr">
              <a:buNone/>
            </a:pPr>
            <a:r>
              <a:rPr lang="en-US" sz="2500" dirty="0" smtClean="0"/>
              <a:t>PCI </a:t>
            </a:r>
            <a:r>
              <a:rPr lang="en-US" sz="2500" dirty="0"/>
              <a:t>Compliance website</a:t>
            </a:r>
            <a:r>
              <a:rPr lang="en-US" sz="2500" dirty="0" smtClean="0"/>
              <a:t>:</a:t>
            </a:r>
            <a:endParaRPr lang="en-US" sz="2500" dirty="0"/>
          </a:p>
          <a:p>
            <a:pPr marL="0" indent="0" algn="ctr">
              <a:buNone/>
            </a:pPr>
            <a:r>
              <a:rPr lang="en-US" sz="2500" dirty="0">
                <a:latin typeface="Andale Mono"/>
                <a:cs typeface="Andale Mono"/>
                <a:hlinkClick r:id="rId5"/>
              </a:rPr>
              <a:t>http://security.tennessee.edu/pci-dss-compliance-information/</a:t>
            </a:r>
            <a:r>
              <a:rPr lang="en-US" sz="2500" dirty="0">
                <a:latin typeface="Andale Mono"/>
                <a:cs typeface="Andale Mono"/>
              </a:rPr>
              <a:t>  </a:t>
            </a:r>
          </a:p>
          <a:p>
            <a:pPr marL="0" indent="0" algn="ctr">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926809"/>
      </p:ext>
    </p:extLst>
  </p:cSld>
  <p:clrMapOvr>
    <a:masterClrMapping/>
  </p:clrMapOvr>
  <mc:AlternateContent xmlns:mc="http://schemas.openxmlformats.org/markup-compatibility/2006" xmlns:p14="http://schemas.microsoft.com/office/powerpoint/2010/main">
    <mc:Choice Requires="p14">
      <p:transition p14:dur="10" advTm="23117"/>
    </mc:Choice>
    <mc:Fallback xmlns="">
      <p:transition advTm="2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Verification</a:t>
            </a:r>
            <a:endParaRPr lang="en-US" dirty="0"/>
          </a:p>
        </p:txBody>
      </p:sp>
      <p:sp>
        <p:nvSpPr>
          <p:cNvPr id="3" name="Content Placeholder 2"/>
          <p:cNvSpPr>
            <a:spLocks noGrp="1"/>
          </p:cNvSpPr>
          <p:nvPr>
            <p:ph idx="1"/>
          </p:nvPr>
        </p:nvSpPr>
        <p:spPr/>
        <p:txBody>
          <a:bodyPr>
            <a:normAutofit fontScale="92500" lnSpcReduction="10000"/>
          </a:bodyPr>
          <a:lstStyle/>
          <a:p>
            <a:r>
              <a:rPr lang="en-US" sz="2700" dirty="0" smtClean="0"/>
              <a:t>For each merchant, every employee involved in the processing of cardholder data must complete training as part of the formal PCI </a:t>
            </a:r>
            <a:r>
              <a:rPr lang="en-US" sz="2700" dirty="0"/>
              <a:t>S</a:t>
            </a:r>
            <a:r>
              <a:rPr lang="en-US" sz="2700" dirty="0" smtClean="0"/>
              <a:t>ecurity Awareness Training.</a:t>
            </a:r>
          </a:p>
          <a:p>
            <a:endParaRPr lang="en-US" sz="2500" dirty="0" smtClean="0"/>
          </a:p>
          <a:p>
            <a:r>
              <a:rPr lang="en-US" sz="2700" dirty="0" smtClean="0"/>
              <a:t>For your official verification of the training, you will need to answer the three short questions in this </a:t>
            </a:r>
            <a:r>
              <a:rPr lang="en-US" sz="2700" dirty="0" err="1" smtClean="0"/>
              <a:t>Qualtrics</a:t>
            </a:r>
            <a:r>
              <a:rPr lang="en-US" sz="2700" dirty="0" smtClean="0"/>
              <a:t> survey: </a:t>
            </a:r>
          </a:p>
          <a:p>
            <a:pPr marL="400050" lvl="1" indent="0">
              <a:buNone/>
            </a:pPr>
            <a:r>
              <a:rPr lang="en-US" sz="1800" u="sng" dirty="0">
                <a:hlinkClick r:id="rId4"/>
              </a:rPr>
              <a:t>https://utk.co1.qualtrics.com/SE/?SID=SV_eOKUKt2rSP96B7v</a:t>
            </a:r>
            <a:endParaRPr lang="en-US" sz="1800" dirty="0" smtClean="0"/>
          </a:p>
          <a:p>
            <a:endParaRPr lang="en-US" sz="2500" dirty="0" smtClean="0"/>
          </a:p>
          <a:p>
            <a:pPr marL="342900" lvl="1" indent="-342900">
              <a:buFont typeface="Arial" panose="020B0604020202020204" pitchFamily="34" charset="0"/>
              <a:buChar char="•"/>
            </a:pPr>
            <a:r>
              <a:rPr lang="en-US" sz="2700" dirty="0" smtClean="0"/>
              <a:t>This verification will be documented and kept on file with the UTSA ISO should you need it in the event of an audit.</a:t>
            </a:r>
            <a:endParaRPr lang="en-US" sz="27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247190"/>
      </p:ext>
    </p:extLst>
  </p:cSld>
  <p:clrMapOvr>
    <a:masterClrMapping/>
  </p:clrMapOvr>
  <mc:AlternateContent xmlns:mc="http://schemas.openxmlformats.org/markup-compatibility/2006" xmlns:p14="http://schemas.microsoft.com/office/powerpoint/2010/main">
    <mc:Choice Requires="p14">
      <p:transition p14:dur="10" advTm="39995"/>
    </mc:Choice>
    <mc:Fallback xmlns="">
      <p:transition advTm="39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PCI DSS Overview</a:t>
            </a:r>
            <a:endParaRPr lang="en-US" dirty="0"/>
          </a:p>
        </p:txBody>
      </p:sp>
      <p:sp>
        <p:nvSpPr>
          <p:cNvPr id="3" name="Content Placeholder 2"/>
          <p:cNvSpPr>
            <a:spLocks noGrp="1"/>
          </p:cNvSpPr>
          <p:nvPr>
            <p:ph idx="1"/>
          </p:nvPr>
        </p:nvSpPr>
        <p:spPr>
          <a:xfrm>
            <a:off x="457200" y="1512278"/>
            <a:ext cx="8229600" cy="4613886"/>
          </a:xfrm>
        </p:spPr>
        <p:txBody>
          <a:bodyPr>
            <a:normAutofit fontScale="77500" lnSpcReduction="20000"/>
          </a:bodyPr>
          <a:lstStyle/>
          <a:p>
            <a:r>
              <a:rPr lang="en-US" dirty="0" smtClean="0"/>
              <a:t>PCI DSS is the Payment Card Industry Data Security Standards.</a:t>
            </a:r>
          </a:p>
          <a:p>
            <a:endParaRPr lang="en-US" dirty="0" smtClean="0"/>
          </a:p>
          <a:p>
            <a:r>
              <a:rPr lang="en-US" dirty="0" smtClean="0"/>
              <a:t>PCI DSS requirements are applicable to all merchants who process, transmit, or store cardholder data, regardless of the size or number of transactions.</a:t>
            </a:r>
          </a:p>
          <a:p>
            <a:endParaRPr lang="en-US" dirty="0"/>
          </a:p>
          <a:p>
            <a:r>
              <a:rPr lang="en-US" dirty="0" smtClean="0"/>
              <a:t>PCI DSS requirements also apply to all third-party service providers.</a:t>
            </a:r>
          </a:p>
          <a:p>
            <a:endParaRPr lang="en-US" dirty="0" smtClean="0"/>
          </a:p>
          <a:p>
            <a:r>
              <a:rPr lang="en-US" dirty="0" smtClean="0"/>
              <a:t>The payment brands (e.g., VISA, MasterCard), as well as the acquiring banks (e.g., </a:t>
            </a:r>
            <a:r>
              <a:rPr lang="en-US" dirty="0" err="1" smtClean="0"/>
              <a:t>Elavon</a:t>
            </a:r>
            <a:r>
              <a:rPr lang="en-US" dirty="0" smtClean="0"/>
              <a:t>, FirstData) are responsible for enforcing PCI compliance.</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7461046"/>
      </p:ext>
    </p:extLst>
  </p:cSld>
  <p:clrMapOvr>
    <a:masterClrMapping/>
  </p:clrMapOvr>
  <mc:AlternateContent xmlns:mc="http://schemas.openxmlformats.org/markup-compatibility/2006" xmlns:p14="http://schemas.microsoft.com/office/powerpoint/2010/main">
    <mc:Choice Requires="p14">
      <p:transition p14:dur="10" advTm="32356"/>
    </mc:Choice>
    <mc:Fallback xmlns="">
      <p:transition advTm="32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3810"/>
            <a:ext cx="8229600" cy="1143000"/>
          </a:xfrm>
        </p:spPr>
        <p:txBody>
          <a:bodyPr>
            <a:noAutofit/>
          </a:bodyPr>
          <a:lstStyle/>
          <a:p>
            <a:r>
              <a:rPr lang="en-US" dirty="0" smtClean="0"/>
              <a:t>PCI DSS Security Training Requirements</a:t>
            </a:r>
            <a:endParaRPr lang="en-US" dirty="0"/>
          </a:p>
        </p:txBody>
      </p:sp>
      <p:sp>
        <p:nvSpPr>
          <p:cNvPr id="8" name="Content Placeholder 7"/>
          <p:cNvSpPr>
            <a:spLocks noGrp="1"/>
          </p:cNvSpPr>
          <p:nvPr>
            <p:ph sz="half" idx="2"/>
          </p:nvPr>
        </p:nvSpPr>
        <p:spPr>
          <a:xfrm>
            <a:off x="457200" y="2082026"/>
            <a:ext cx="8283600" cy="4248436"/>
          </a:xfrm>
        </p:spPr>
        <p:txBody>
          <a:bodyPr>
            <a:normAutofit fontScale="92500" lnSpcReduction="20000"/>
          </a:bodyPr>
          <a:lstStyle/>
          <a:p>
            <a:r>
              <a:rPr lang="en-US" sz="2700" dirty="0" smtClean="0"/>
              <a:t>Every person involved in processing cardholder data is required to complete annual PCI DSS security training.</a:t>
            </a:r>
          </a:p>
          <a:p>
            <a:pPr lvl="1"/>
            <a:r>
              <a:rPr lang="en-US" sz="2200" dirty="0" smtClean="0"/>
              <a:t>This includes all students employed by the merchant, if credit card processing is part of the job.</a:t>
            </a:r>
          </a:p>
          <a:p>
            <a:pPr lvl="1"/>
            <a:endParaRPr lang="en-US" dirty="0" smtClean="0"/>
          </a:p>
          <a:p>
            <a:r>
              <a:rPr lang="en-US" sz="2700" dirty="0" smtClean="0"/>
              <a:t>This training will help you meet the following requirements:</a:t>
            </a:r>
          </a:p>
          <a:p>
            <a:pPr lvl="1">
              <a:buFont typeface="Calibri" panose="020F0502020204030204" pitchFamily="34" charset="0"/>
              <a:buChar char="‒"/>
            </a:pPr>
            <a:r>
              <a:rPr lang="en-US" sz="2200" dirty="0" smtClean="0"/>
              <a:t>Requirement 9.9.2 </a:t>
            </a:r>
            <a:endParaRPr lang="en-US" sz="2200" dirty="0"/>
          </a:p>
          <a:p>
            <a:pPr lvl="1">
              <a:buFont typeface="Calibri" panose="020F0502020204030204" pitchFamily="34" charset="0"/>
              <a:buChar char="‒"/>
            </a:pPr>
            <a:r>
              <a:rPr lang="en-US" sz="2200" dirty="0" smtClean="0"/>
              <a:t>Requirement 9.9.3 </a:t>
            </a:r>
            <a:endParaRPr lang="en-US" sz="1900" dirty="0" smtClean="0"/>
          </a:p>
          <a:p>
            <a:pPr lvl="1">
              <a:buFont typeface="Calibri" panose="020F0502020204030204" pitchFamily="34" charset="0"/>
              <a:buChar char="‒"/>
            </a:pPr>
            <a:r>
              <a:rPr lang="en-US" sz="2200" dirty="0" smtClean="0"/>
              <a:t>Requirement 12.6 </a:t>
            </a:r>
            <a:endParaRPr lang="en-US" sz="2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9895844"/>
      </p:ext>
    </p:extLst>
  </p:cSld>
  <p:clrMapOvr>
    <a:masterClrMapping/>
  </p:clrMapOvr>
  <mc:AlternateContent xmlns:mc="http://schemas.openxmlformats.org/markup-compatibility/2006" xmlns:p14="http://schemas.microsoft.com/office/powerpoint/2010/main">
    <mc:Choice Requires="p14">
      <p:transition p14:dur="10" advTm="33539"/>
    </mc:Choice>
    <mc:Fallback xmlns="">
      <p:transition advTm="3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113"/>
            <a:ext cx="8229600" cy="1143000"/>
          </a:xfrm>
        </p:spPr>
        <p:txBody>
          <a:bodyPr/>
          <a:lstStyle/>
          <a:p>
            <a:r>
              <a:rPr lang="en-US" dirty="0" smtClean="0"/>
              <a:t>Maintaining PCI Compliance</a:t>
            </a:r>
            <a:endParaRPr lang="en-US" dirty="0"/>
          </a:p>
        </p:txBody>
      </p:sp>
      <p:sp>
        <p:nvSpPr>
          <p:cNvPr id="8" name="Content Placeholder 7"/>
          <p:cNvSpPr>
            <a:spLocks noGrp="1"/>
          </p:cNvSpPr>
          <p:nvPr>
            <p:ph sz="half" idx="2"/>
          </p:nvPr>
        </p:nvSpPr>
        <p:spPr>
          <a:xfrm>
            <a:off x="457200" y="1535113"/>
            <a:ext cx="8283600" cy="4992295"/>
          </a:xfrm>
        </p:spPr>
        <p:txBody>
          <a:bodyPr>
            <a:normAutofit fontScale="77500" lnSpcReduction="20000"/>
          </a:bodyPr>
          <a:lstStyle/>
          <a:p>
            <a:r>
              <a:rPr lang="en-US" sz="3200" dirty="0" smtClean="0"/>
              <a:t>PCI DSS compliance is not optional!</a:t>
            </a:r>
          </a:p>
          <a:p>
            <a:endParaRPr lang="en-US" sz="2600" dirty="0" smtClean="0"/>
          </a:p>
          <a:p>
            <a:r>
              <a:rPr lang="en-US" sz="3200" dirty="0" smtClean="0"/>
              <a:t>Be able to honestly answer “Yes” to each requirement in the SAQ that is appropriate to your merchant processes.</a:t>
            </a:r>
          </a:p>
          <a:p>
            <a:endParaRPr lang="en-US" sz="2600" dirty="0" smtClean="0"/>
          </a:p>
          <a:p>
            <a:r>
              <a:rPr lang="en-US" sz="3200" dirty="0" smtClean="0"/>
              <a:t>If you answer “No” for any sub-requirement, you must have a plan of action and date for remediation.</a:t>
            </a:r>
          </a:p>
          <a:p>
            <a:endParaRPr lang="en-US" sz="2600" dirty="0" smtClean="0"/>
          </a:p>
          <a:p>
            <a:r>
              <a:rPr lang="en-US" sz="3200" dirty="0" smtClean="0"/>
              <a:t>Follow only those processes for which you have been approved. </a:t>
            </a:r>
          </a:p>
          <a:p>
            <a:endParaRPr lang="en-US" sz="2600" dirty="0" smtClean="0"/>
          </a:p>
          <a:p>
            <a:r>
              <a:rPr lang="en-US" sz="3200" dirty="0" smtClean="0"/>
              <a:t>Contact the Treasurer’s Office or the UTSA ISO should you have any questions or concerns about compliance.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8976936"/>
      </p:ext>
    </p:extLst>
  </p:cSld>
  <p:clrMapOvr>
    <a:masterClrMapping/>
  </p:clrMapOvr>
  <mc:AlternateContent xmlns:mc="http://schemas.openxmlformats.org/markup-compatibility/2006" xmlns:p14="http://schemas.microsoft.com/office/powerpoint/2010/main">
    <mc:Choice Requires="p14">
      <p:transition p14:dur="10" advTm="48283"/>
    </mc:Choice>
    <mc:Fallback xmlns="">
      <p:transition advTm="4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Cost of Non-Compliance</a:t>
            </a:r>
            <a:endParaRPr lang="en-US" dirty="0"/>
          </a:p>
        </p:txBody>
      </p:sp>
      <p:sp>
        <p:nvSpPr>
          <p:cNvPr id="8" name="Content Placeholder 7"/>
          <p:cNvSpPr>
            <a:spLocks noGrp="1"/>
          </p:cNvSpPr>
          <p:nvPr>
            <p:ph idx="1"/>
          </p:nvPr>
        </p:nvSpPr>
        <p:spPr>
          <a:xfrm>
            <a:off x="457200" y="1417638"/>
            <a:ext cx="8229600" cy="4983162"/>
          </a:xfrm>
        </p:spPr>
        <p:txBody>
          <a:bodyPr>
            <a:normAutofit fontScale="47500" lnSpcReduction="20000"/>
          </a:bodyPr>
          <a:lstStyle/>
          <a:p>
            <a:pPr marL="342900" lvl="1" indent="-342900">
              <a:buFont typeface="Arial"/>
              <a:buChar char="•"/>
            </a:pPr>
            <a:r>
              <a:rPr lang="en-US" sz="5300" dirty="0"/>
              <a:t>Suspension of merchant </a:t>
            </a:r>
            <a:r>
              <a:rPr lang="en-US" sz="5300" dirty="0" smtClean="0"/>
              <a:t>account(s)</a:t>
            </a:r>
            <a:endParaRPr lang="en-US" sz="5300" dirty="0"/>
          </a:p>
          <a:p>
            <a:endParaRPr lang="en-US" sz="4200" dirty="0" smtClean="0"/>
          </a:p>
          <a:p>
            <a:r>
              <a:rPr lang="en-US" sz="5300" dirty="0" smtClean="0"/>
              <a:t>Fines </a:t>
            </a:r>
            <a:r>
              <a:rPr lang="en-US" sz="5300" u="sng" dirty="0" smtClean="0"/>
              <a:t>to be paid by the merchant</a:t>
            </a:r>
          </a:p>
          <a:p>
            <a:pPr lvl="1">
              <a:buFont typeface="Calibri" panose="020F0502020204030204" pitchFamily="34" charset="0"/>
              <a:buChar char="‒"/>
            </a:pPr>
            <a:r>
              <a:rPr lang="en-US" sz="4200" dirty="0" smtClean="0"/>
              <a:t>As high as $500,000 per data security incident</a:t>
            </a:r>
          </a:p>
          <a:p>
            <a:pPr lvl="1">
              <a:buFont typeface="Calibri" panose="020F0502020204030204" pitchFamily="34" charset="0"/>
              <a:buChar char="‒"/>
            </a:pPr>
            <a:r>
              <a:rPr lang="en-US" sz="4200" dirty="0" smtClean="0"/>
              <a:t>As high as $50,000 per day for non-compliance with published standards</a:t>
            </a:r>
          </a:p>
          <a:p>
            <a:endParaRPr lang="en-US" sz="4200" dirty="0"/>
          </a:p>
          <a:p>
            <a:r>
              <a:rPr lang="en-US" sz="5300" dirty="0" smtClean="0"/>
              <a:t>All fraud losses incurred from compromised account numbers </a:t>
            </a:r>
            <a:r>
              <a:rPr lang="en-US" sz="5300" u="sng" dirty="0" smtClean="0"/>
              <a:t>to be paid by the merchant</a:t>
            </a:r>
          </a:p>
          <a:p>
            <a:pPr lvl="1"/>
            <a:r>
              <a:rPr lang="en-US" sz="4200" dirty="0" smtClean="0"/>
              <a:t>From the date of the compromise forward</a:t>
            </a:r>
          </a:p>
          <a:p>
            <a:pPr marL="457200" lvl="1" indent="0">
              <a:buNone/>
            </a:pPr>
            <a:endParaRPr lang="en-US" sz="4200" dirty="0" smtClean="0"/>
          </a:p>
          <a:p>
            <a:pPr marL="341313" lvl="1" indent="-341313">
              <a:buFont typeface="Arial" panose="020B0604020202020204" pitchFamily="34" charset="0"/>
              <a:buChar char="•"/>
            </a:pPr>
            <a:r>
              <a:rPr lang="en-US" sz="5300" dirty="0" smtClean="0"/>
              <a:t>Cost of re-issuing credit cards </a:t>
            </a:r>
            <a:r>
              <a:rPr lang="en-US" sz="5300" u="sng" dirty="0" smtClean="0"/>
              <a:t>to be paid by the merchant</a:t>
            </a:r>
            <a:endParaRPr lang="en-US" dirty="0" smtClean="0"/>
          </a:p>
          <a:p>
            <a:pPr marL="457200" lvl="1" indent="0">
              <a:buNone/>
            </a:pPr>
            <a:endParaRPr lang="en-US"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5062785"/>
      </p:ext>
    </p:extLst>
  </p:cSld>
  <p:clrMapOvr>
    <a:masterClrMapping/>
  </p:clrMapOvr>
  <mc:AlternateContent xmlns:mc="http://schemas.openxmlformats.org/markup-compatibility/2006" xmlns:p14="http://schemas.microsoft.com/office/powerpoint/2010/main">
    <mc:Choice Requires="p14">
      <p:transition p14:dur="10" advTm="29375"/>
    </mc:Choice>
    <mc:Fallback xmlns="">
      <p:transition advTm="2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Cost of Non-Compliance</a:t>
            </a:r>
            <a:endParaRPr lang="en-US" dirty="0"/>
          </a:p>
        </p:txBody>
      </p:sp>
      <p:sp>
        <p:nvSpPr>
          <p:cNvPr id="8" name="Content Placeholder 7"/>
          <p:cNvSpPr>
            <a:spLocks noGrp="1"/>
          </p:cNvSpPr>
          <p:nvPr>
            <p:ph idx="1"/>
          </p:nvPr>
        </p:nvSpPr>
        <p:spPr>
          <a:xfrm>
            <a:off x="457200" y="1491174"/>
            <a:ext cx="8229600" cy="4909625"/>
          </a:xfrm>
        </p:spPr>
        <p:txBody>
          <a:bodyPr>
            <a:normAutofit fontScale="85000" lnSpcReduction="20000"/>
          </a:bodyPr>
          <a:lstStyle/>
          <a:p>
            <a:pPr marL="341313" lvl="1" indent="-341313">
              <a:buFont typeface="Arial" panose="020B0604020202020204" pitchFamily="34" charset="0"/>
              <a:buChar char="•"/>
            </a:pPr>
            <a:r>
              <a:rPr lang="en-US" sz="2900" dirty="0" smtClean="0"/>
              <a:t>Increased </a:t>
            </a:r>
            <a:r>
              <a:rPr lang="en-US" sz="2900" dirty="0"/>
              <a:t>transaction fees charged by the bank </a:t>
            </a:r>
            <a:r>
              <a:rPr lang="en-US" sz="2900" u="sng" dirty="0"/>
              <a:t>to be paid by the </a:t>
            </a:r>
            <a:r>
              <a:rPr lang="en-US" sz="2900" u="sng" dirty="0" smtClean="0"/>
              <a:t>merchant</a:t>
            </a:r>
          </a:p>
          <a:p>
            <a:pPr marL="341313" lvl="1" indent="-341313">
              <a:buFont typeface="Arial" panose="020B0604020202020204" pitchFamily="34" charset="0"/>
              <a:buChar char="•"/>
            </a:pPr>
            <a:endParaRPr lang="en-US" sz="2400" u="sng" dirty="0"/>
          </a:p>
          <a:p>
            <a:r>
              <a:rPr lang="en-US" sz="2900" dirty="0" smtClean="0"/>
              <a:t>External </a:t>
            </a:r>
            <a:r>
              <a:rPr lang="en-US" sz="2900" dirty="0"/>
              <a:t>incident investigation </a:t>
            </a:r>
            <a:r>
              <a:rPr lang="en-US" sz="2900" u="sng" dirty="0"/>
              <a:t>to be paid by the merchant</a:t>
            </a:r>
          </a:p>
          <a:p>
            <a:pPr lvl="1">
              <a:buFont typeface="Calibri" panose="020F0502020204030204" pitchFamily="34" charset="0"/>
              <a:buChar char="‒"/>
            </a:pPr>
            <a:r>
              <a:rPr lang="en-US" sz="2400" dirty="0"/>
              <a:t>Estimated cost is $</a:t>
            </a:r>
            <a:r>
              <a:rPr lang="en-US" sz="2400" dirty="0" smtClean="0"/>
              <a:t>30,000 </a:t>
            </a:r>
            <a:r>
              <a:rPr lang="en-US" sz="2400" dirty="0"/>
              <a:t>- $</a:t>
            </a:r>
            <a:r>
              <a:rPr lang="en-US" sz="2400" dirty="0" smtClean="0"/>
              <a:t>300,000 </a:t>
            </a:r>
            <a:r>
              <a:rPr lang="en-US" sz="2400" dirty="0"/>
              <a:t>per incident investigation</a:t>
            </a:r>
          </a:p>
          <a:p>
            <a:endParaRPr lang="en-US" sz="2400" dirty="0"/>
          </a:p>
          <a:p>
            <a:r>
              <a:rPr lang="en-US" sz="2900" dirty="0"/>
              <a:t>Remediation costs </a:t>
            </a:r>
            <a:r>
              <a:rPr lang="en-US" sz="2900" u="sng" dirty="0"/>
              <a:t>to be paid by the merchant</a:t>
            </a:r>
          </a:p>
          <a:p>
            <a:endParaRPr lang="en-US" sz="2400" dirty="0"/>
          </a:p>
          <a:p>
            <a:r>
              <a:rPr lang="en-US" sz="2900" dirty="0"/>
              <a:t>Legal fees, settlements, and judgments </a:t>
            </a:r>
            <a:r>
              <a:rPr lang="en-US" sz="2900" u="sng" dirty="0"/>
              <a:t>to be paid by the </a:t>
            </a:r>
            <a:r>
              <a:rPr lang="en-US" sz="2900" u="sng" dirty="0" smtClean="0"/>
              <a:t>merchant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2905589"/>
      </p:ext>
    </p:extLst>
  </p:cSld>
  <p:clrMapOvr>
    <a:masterClrMapping/>
  </p:clrMapOvr>
  <mc:AlternateContent xmlns:mc="http://schemas.openxmlformats.org/markup-compatibility/2006" xmlns:p14="http://schemas.microsoft.com/office/powerpoint/2010/main">
    <mc:Choice Requires="p14">
      <p:transition p14:dur="10" advTm="26501"/>
    </mc:Choice>
    <mc:Fallback xmlns="">
      <p:transition advTm="2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Cost of Non-Compliance</a:t>
            </a:r>
            <a:endParaRPr lang="en-US" dirty="0"/>
          </a:p>
        </p:txBody>
      </p:sp>
      <p:sp>
        <p:nvSpPr>
          <p:cNvPr id="8" name="Content Placeholder 7"/>
          <p:cNvSpPr>
            <a:spLocks noGrp="1"/>
          </p:cNvSpPr>
          <p:nvPr>
            <p:ph idx="1"/>
          </p:nvPr>
        </p:nvSpPr>
        <p:spPr>
          <a:xfrm>
            <a:off x="457200" y="1491174"/>
            <a:ext cx="8229600" cy="4909625"/>
          </a:xfrm>
        </p:spPr>
        <p:txBody>
          <a:bodyPr>
            <a:normAutofit fontScale="85000" lnSpcReduction="20000"/>
          </a:bodyPr>
          <a:lstStyle/>
          <a:p>
            <a:r>
              <a:rPr lang="en-US" sz="2900" dirty="0" smtClean="0"/>
              <a:t>One compromised UT (UTFI) merchant can adversely affect the remaining merchants throughout the entire system.</a:t>
            </a:r>
          </a:p>
          <a:p>
            <a:pPr lvl="1">
              <a:buFont typeface="Calibri" panose="020F0502020204030204" pitchFamily="34" charset="0"/>
              <a:buChar char="‒"/>
            </a:pPr>
            <a:r>
              <a:rPr lang="en-US" sz="2400" dirty="0" smtClean="0"/>
              <a:t>Random external audits by a PCI Security Standards Council-certified assessor for any UT (UTFI) merchant</a:t>
            </a:r>
          </a:p>
          <a:p>
            <a:pPr lvl="1">
              <a:buFont typeface="Calibri" panose="020F0502020204030204" pitchFamily="34" charset="0"/>
              <a:buChar char="‒"/>
            </a:pPr>
            <a:r>
              <a:rPr lang="en-US" sz="2400" dirty="0" smtClean="0"/>
              <a:t>Change in merchant level or SAQ type</a:t>
            </a:r>
          </a:p>
          <a:p>
            <a:endParaRPr lang="en-US" sz="2900" dirty="0" smtClean="0"/>
          </a:p>
          <a:p>
            <a:r>
              <a:rPr lang="en-US" sz="2900" b="1" dirty="0" smtClean="0">
                <a:solidFill>
                  <a:srgbClr val="FF0000"/>
                </a:solidFill>
              </a:rPr>
              <a:t>Remember that the University’s and Foundation’s reputations are at stake!</a:t>
            </a:r>
          </a:p>
          <a:p>
            <a:pPr lvl="1"/>
            <a:r>
              <a:rPr lang="en-US" sz="2400" dirty="0" smtClean="0"/>
              <a:t>Loss of sales and loss of donations as customer confidence declines</a:t>
            </a:r>
          </a:p>
          <a:p>
            <a:pPr lvl="1"/>
            <a:r>
              <a:rPr lang="en-US" sz="2400" dirty="0" smtClean="0"/>
              <a:t>Possibly a far greater loss than any fines or fees</a:t>
            </a:r>
          </a:p>
          <a:p>
            <a:pPr lvl="1"/>
            <a:r>
              <a:rPr lang="en-US" sz="2400" dirty="0" smtClean="0"/>
              <a:t>Longer recovery when repairing reputation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9522980"/>
      </p:ext>
    </p:extLst>
  </p:cSld>
  <p:clrMapOvr>
    <a:masterClrMapping/>
  </p:clrMapOvr>
  <mc:AlternateContent xmlns:mc="http://schemas.openxmlformats.org/markup-compatibility/2006" xmlns:p14="http://schemas.microsoft.com/office/powerpoint/2010/main">
    <mc:Choice Requires="p14">
      <p:transition p14:dur="10" advTm="32359"/>
    </mc:Choice>
    <mc:Fallback xmlns="">
      <p:transition advTm="3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113"/>
            <a:ext cx="8229600" cy="1143000"/>
          </a:xfrm>
        </p:spPr>
        <p:txBody>
          <a:bodyPr/>
          <a:lstStyle/>
          <a:p>
            <a:r>
              <a:rPr lang="en-US" dirty="0" smtClean="0"/>
              <a:t>PCI Policies</a:t>
            </a:r>
            <a:endParaRPr lang="en-US" dirty="0"/>
          </a:p>
        </p:txBody>
      </p:sp>
      <p:sp>
        <p:nvSpPr>
          <p:cNvPr id="8" name="Content Placeholder 7"/>
          <p:cNvSpPr>
            <a:spLocks noGrp="1"/>
          </p:cNvSpPr>
          <p:nvPr>
            <p:ph sz="half" idx="2"/>
          </p:nvPr>
        </p:nvSpPr>
        <p:spPr>
          <a:xfrm>
            <a:off x="457200" y="1385668"/>
            <a:ext cx="8283600" cy="4740495"/>
          </a:xfrm>
        </p:spPr>
        <p:txBody>
          <a:bodyPr>
            <a:normAutofit fontScale="92500" lnSpcReduction="20000"/>
          </a:bodyPr>
          <a:lstStyle/>
          <a:p>
            <a:r>
              <a:rPr lang="en-US" sz="2700" dirty="0" smtClean="0"/>
              <a:t>Read and follow UT’s FI0311 – </a:t>
            </a:r>
            <a:r>
              <a:rPr lang="en-US" sz="2700" i="1" dirty="0" smtClean="0"/>
              <a:t>Credit Card Processing</a:t>
            </a:r>
            <a:r>
              <a:rPr lang="en-US" sz="2700" dirty="0" smtClean="0"/>
              <a:t>.</a:t>
            </a:r>
          </a:p>
          <a:p>
            <a:pPr lvl="1">
              <a:buFont typeface="Calibri" panose="020F0502020204030204" pitchFamily="34" charset="0"/>
              <a:buChar char="‒"/>
            </a:pPr>
            <a:r>
              <a:rPr lang="en-US" sz="2200" dirty="0" smtClean="0"/>
              <a:t>Fiscal </a:t>
            </a:r>
            <a:r>
              <a:rPr lang="en-US" sz="2200" dirty="0"/>
              <a:t>and IT policies are available on the UT Policy website:</a:t>
            </a:r>
            <a:r>
              <a:rPr lang="en-US" sz="2200"/>
              <a:t/>
            </a:r>
            <a:br>
              <a:rPr lang="en-US" sz="2200"/>
            </a:br>
            <a:r>
              <a:rPr lang="en-US" sz="2200" smtClean="0">
                <a:hlinkClick r:id="rId4"/>
              </a:rPr>
              <a:t>http://policy.tennessee.edu</a:t>
            </a:r>
            <a:endParaRPr lang="en-US" sz="2200" dirty="0"/>
          </a:p>
          <a:p>
            <a:endParaRPr lang="en-US" sz="2200" dirty="0"/>
          </a:p>
          <a:p>
            <a:r>
              <a:rPr lang="en-US" sz="2700" dirty="0" smtClean="0"/>
              <a:t>Maintain and follow internal policies and procedures.</a:t>
            </a:r>
          </a:p>
          <a:p>
            <a:pPr lvl="1">
              <a:buFont typeface="Calibri" panose="020F0502020204030204" pitchFamily="34" charset="0"/>
              <a:buChar char="‒"/>
            </a:pPr>
            <a:r>
              <a:rPr lang="en-US" sz="2200" dirty="0" smtClean="0"/>
              <a:t>Merchant </a:t>
            </a:r>
            <a:r>
              <a:rPr lang="en-US" sz="2200" dirty="0"/>
              <a:t>internal documentation templates </a:t>
            </a:r>
            <a:r>
              <a:rPr lang="en-US" sz="2200" dirty="0" smtClean="0"/>
              <a:t>are available </a:t>
            </a:r>
            <a:r>
              <a:rPr lang="en-US" sz="2200" dirty="0"/>
              <a:t>on the </a:t>
            </a:r>
            <a:r>
              <a:rPr lang="en-US" sz="2200" dirty="0" smtClean="0"/>
              <a:t>PCI Compliance website</a:t>
            </a:r>
            <a:r>
              <a:rPr lang="en-US" sz="2200" dirty="0"/>
              <a:t>: </a:t>
            </a:r>
            <a:r>
              <a:rPr lang="en-US" sz="2200" dirty="0">
                <a:hlinkClick r:id="rId5"/>
              </a:rPr>
              <a:t>http://security.tennessee.edu/pci-dss-compliance-information</a:t>
            </a:r>
            <a:r>
              <a:rPr lang="en-US" sz="2200" dirty="0" smtClean="0">
                <a:hlinkClick r:id="rId5"/>
              </a:rPr>
              <a:t>/</a:t>
            </a:r>
            <a:r>
              <a:rPr lang="en-US" sz="2200" dirty="0" smtClean="0"/>
              <a:t>.</a:t>
            </a:r>
          </a:p>
          <a:p>
            <a:pPr lvl="1">
              <a:buFont typeface="Calibri" panose="020F0502020204030204" pitchFamily="34" charset="0"/>
              <a:buChar char="‒"/>
            </a:pPr>
            <a:endParaRPr lang="en-US" sz="2200" dirty="0"/>
          </a:p>
          <a:p>
            <a:r>
              <a:rPr lang="en-US" sz="2700" dirty="0" smtClean="0"/>
              <a:t>Regularly review </a:t>
            </a:r>
            <a:r>
              <a:rPr lang="en-US" sz="2700" dirty="0"/>
              <a:t>these </a:t>
            </a:r>
            <a:r>
              <a:rPr lang="en-US" sz="2700" dirty="0" smtClean="0"/>
              <a:t>policies and standards:</a:t>
            </a:r>
            <a:endParaRPr lang="en-US" sz="2700" dirty="0"/>
          </a:p>
          <a:p>
            <a:pPr lvl="1"/>
            <a:r>
              <a:rPr lang="en-US" sz="2200" dirty="0" smtClean="0"/>
              <a:t>IT0110</a:t>
            </a:r>
            <a:r>
              <a:rPr lang="en-US" sz="2200" i="1" dirty="0" smtClean="0"/>
              <a:t> </a:t>
            </a:r>
            <a:r>
              <a:rPr lang="en-US" sz="2200" i="1" dirty="0"/>
              <a:t>– Acceptable Use of Information Technology Resources (AUP)</a:t>
            </a:r>
          </a:p>
          <a:p>
            <a:pPr lvl="1"/>
            <a:r>
              <a:rPr lang="en-US" sz="2200" dirty="0" smtClean="0"/>
              <a:t>IT0115</a:t>
            </a:r>
            <a:r>
              <a:rPr lang="en-US" sz="2200" i="1" dirty="0" smtClean="0"/>
              <a:t> </a:t>
            </a:r>
            <a:r>
              <a:rPr lang="en-US" sz="2200" i="1" dirty="0"/>
              <a:t>– Information and Computer System </a:t>
            </a:r>
            <a:r>
              <a:rPr lang="en-US" sz="2200" i="1" dirty="0" smtClean="0"/>
              <a:t>Classification</a:t>
            </a:r>
          </a:p>
          <a:p>
            <a:pPr lvl="1"/>
            <a:r>
              <a:rPr lang="en-US" sz="2200" dirty="0" smtClean="0"/>
              <a:t>FI0120 </a:t>
            </a:r>
            <a:r>
              <a:rPr lang="en-US" sz="2200" i="1" dirty="0"/>
              <a:t>– Records </a:t>
            </a:r>
            <a:r>
              <a:rPr lang="en-US" sz="2200" i="1" dirty="0" smtClean="0"/>
              <a:t>Management</a:t>
            </a:r>
            <a:endParaRPr lang="en-US" sz="2200" i="1" dirty="0"/>
          </a:p>
          <a:p>
            <a:pPr lvl="1"/>
            <a:r>
              <a:rPr lang="en-US" sz="2200" dirty="0" smtClean="0"/>
              <a:t>UT’s </a:t>
            </a:r>
            <a:r>
              <a:rPr lang="en-US" sz="2200" i="1" dirty="0" smtClean="0"/>
              <a:t>PCI DSS Incident Response Plan</a:t>
            </a:r>
            <a:endParaRPr lang="en-US" dirty="0" smtClean="0"/>
          </a:p>
          <a:p>
            <a:pPr marL="457200" lvl="1" indent="0">
              <a:buNone/>
            </a:pPr>
            <a:endParaRPr lang="en-US" dirty="0" smtClean="0"/>
          </a:p>
          <a:p>
            <a:pPr marL="457200" lvl="1" indent="0">
              <a:buNone/>
            </a:pPr>
            <a:endParaRPr lang="en-US" dirty="0" smtClean="0"/>
          </a:p>
          <a:p>
            <a:endParaRPr lang="en-US" dirty="0" smtClean="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2610695"/>
      </p:ext>
    </p:extLst>
  </p:cSld>
  <p:clrMapOvr>
    <a:masterClrMapping/>
  </p:clrMapOvr>
  <mc:AlternateContent xmlns:mc="http://schemas.openxmlformats.org/markup-compatibility/2006" xmlns:p14="http://schemas.microsoft.com/office/powerpoint/2010/main">
    <mc:Choice Requires="p14">
      <p:transition p14:dur="10" advTm="33943"/>
    </mc:Choice>
    <mc:Fallback xmlns="">
      <p:transition advTm="3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3.7|1"/>
</p:tagLst>
</file>

<file path=ppt/theme/theme1.xml><?xml version="1.0" encoding="utf-8"?>
<a:theme xmlns:a="http://schemas.openxmlformats.org/drawingml/2006/main" name="AJW UTSA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AJW UTSA Dark.potx</Template>
  <TotalTime>0</TotalTime>
  <Words>1488</Words>
  <Application>Microsoft Office PowerPoint</Application>
  <PresentationFormat>On-screen Show (4:3)</PresentationFormat>
  <Paragraphs>257</Paragraphs>
  <Slides>28</Slides>
  <Notes>0</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Andale Mono</vt:lpstr>
      <vt:lpstr>Arial</vt:lpstr>
      <vt:lpstr>Calibri</vt:lpstr>
      <vt:lpstr>Wingdings</vt:lpstr>
      <vt:lpstr>AJW UTSA Dark</vt:lpstr>
      <vt:lpstr>PCI DSS Security Awareness Training for Credit Card Merchants at  The University of Tennessee  and  The University of Tennessee Foundation</vt:lpstr>
      <vt:lpstr>Agenda</vt:lpstr>
      <vt:lpstr>PCI DSS Overview</vt:lpstr>
      <vt:lpstr>PCI DSS Security Training Requirements</vt:lpstr>
      <vt:lpstr>Maintaining PCI Compliance</vt:lpstr>
      <vt:lpstr>The Cost of Non-Compliance</vt:lpstr>
      <vt:lpstr>The Cost of Non-Compliance</vt:lpstr>
      <vt:lpstr>The Cost of Non-Compliance</vt:lpstr>
      <vt:lpstr>PCI Policies</vt:lpstr>
      <vt:lpstr>FI0311: Roles &amp; Responsibilities</vt:lpstr>
      <vt:lpstr>FI0311: Roles &amp; Responsibilities</vt:lpstr>
      <vt:lpstr>Primary Causes of PCI Data Breaches</vt:lpstr>
      <vt:lpstr>Detecting a Suspected Data Breach</vt:lpstr>
      <vt:lpstr>Detecting a Suspected Data Breach</vt:lpstr>
      <vt:lpstr>PCI Incident Response</vt:lpstr>
      <vt:lpstr>POS Terminal Fraud </vt:lpstr>
      <vt:lpstr>Identifying POS Terminal Fraud</vt:lpstr>
      <vt:lpstr>Identifying POS Terminal Fraud</vt:lpstr>
      <vt:lpstr>Identifying POS Terminal Fraud</vt:lpstr>
      <vt:lpstr>Identifying POS Terminal Fraud</vt:lpstr>
      <vt:lpstr>Identifying POS Terminal Fraud</vt:lpstr>
      <vt:lpstr>Identifying POS Terminal Fraud</vt:lpstr>
      <vt:lpstr>Protecting POS Devices</vt:lpstr>
      <vt:lpstr>Protecting POS Devices</vt:lpstr>
      <vt:lpstr>Annual Obligations</vt:lpstr>
      <vt:lpstr>Review</vt:lpstr>
      <vt:lpstr>PowerPoint Presentation</vt:lpstr>
      <vt:lpstr>Training Verification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2015-05-26T11:29:36Z</dcterms:created>
  <dcterms:modified xsi:type="dcterms:W3CDTF">2016-04-01T12:33:18Z</dcterms:modified>
  <cp:contentStatus/>
</cp:coreProperties>
</file>